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4" r:id="rId2"/>
  </p:sldMasterIdLst>
  <p:notesMasterIdLst>
    <p:notesMasterId r:id="rId17"/>
  </p:notesMasterIdLst>
  <p:handoutMasterIdLst>
    <p:handoutMasterId r:id="rId18"/>
  </p:handoutMasterIdLst>
  <p:sldIdLst>
    <p:sldId id="269" r:id="rId3"/>
    <p:sldId id="274" r:id="rId4"/>
    <p:sldId id="268" r:id="rId5"/>
    <p:sldId id="267" r:id="rId6"/>
    <p:sldId id="271" r:id="rId7"/>
    <p:sldId id="272" r:id="rId8"/>
    <p:sldId id="273" r:id="rId9"/>
    <p:sldId id="275" r:id="rId10"/>
    <p:sldId id="276" r:id="rId11"/>
    <p:sldId id="277" r:id="rId12"/>
    <p:sldId id="278" r:id="rId13"/>
    <p:sldId id="279" r:id="rId14"/>
    <p:sldId id="280" r:id="rId15"/>
    <p:sldId id="283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67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pos="3839">
          <p15:clr>
            <a:srgbClr val="A4A3A4"/>
          </p15:clr>
        </p15:guide>
        <p15:guide id="5" pos="815">
          <p15:clr>
            <a:srgbClr val="A4A3A4"/>
          </p15:clr>
        </p15:guide>
        <p15:guide id="6" pos="68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86" d="100"/>
          <a:sy n="86" d="100"/>
        </p:scale>
        <p:origin x="-102" y="-204"/>
      </p:cViewPr>
      <p:guideLst>
        <p:guide orient="horz" pos="2160"/>
        <p:guide orient="horz" pos="367"/>
        <p:guide orient="horz" pos="3888"/>
        <p:guide pos="3839"/>
        <p:guide pos="815"/>
        <p:guide pos="686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8" d="100"/>
          <a:sy n="68" d="100"/>
        </p:scale>
        <p:origin x="-277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A0844-C266-46EC-A036-E1634F64C44A}" type="datetimeFigureOut">
              <a:rPr lang="fr-FR"/>
              <a:t>16/04/2018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088AA-226D-4237-A99F-5C4B97F43BA8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3136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08BCD-7B2F-4BCE-87AF-5D67EFFE4D17}" type="datetimeFigureOut">
              <a:rPr lang="fr-FR"/>
              <a:t>16/04/2018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A1353-EEA5-436B-AB14-1D84B195E669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067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1353-EEA5-436B-AB14-1D84B195E66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453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0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8840-8F4F-4D66-B051-9D4ED0FD4BC0}" type="datetime1">
              <a:rPr lang="fr-FR" smtClean="0"/>
              <a:t>16/04/2018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68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D25D5-8EA3-4748-9A99-CCF9BE719E41}" type="datetime1">
              <a:rPr lang="fr-FR" smtClean="0"/>
              <a:t>16/04/2018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80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4779"/>
            <a:ext cx="2628215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4778"/>
            <a:ext cx="7732286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2C555-91E1-48FD-B668-D805751A76BB}" type="datetime1">
              <a:rPr lang="fr-FR" smtClean="0"/>
              <a:t>16/04/2018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39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914400"/>
            <a:ext cx="4190999" cy="38862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7799" y="4953000"/>
            <a:ext cx="4201213" cy="990599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82D1-931A-45B1-BA8F-B91313111A6F}" type="datetime1">
              <a:rPr lang="fr-FR" smtClean="0"/>
              <a:t>16/04/2018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‹N°›</a:t>
            </a:fld>
            <a:endParaRPr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180013" y="228600"/>
            <a:ext cx="6781800" cy="5715000"/>
          </a:xfrm>
          <a:prstGeom prst="round1Rect">
            <a:avLst>
              <a:gd name="adj" fmla="val 5636"/>
            </a:avLst>
          </a:prstGeom>
          <a:solidFill>
            <a:schemeClr val="bg2"/>
          </a:solidFill>
        </p:spPr>
        <p:txBody>
          <a:bodyPr tIns="914400"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9527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A448C-FA04-4127-84BB-F752B8E8B041}" type="datetime1">
              <a:rPr lang="fr-FR" smtClean="0"/>
              <a:t>16/04/2018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16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38FD-94F6-40F4-A6BA-F0DF9692EFC6}" type="datetime1">
              <a:rPr lang="fr-FR" smtClean="0"/>
              <a:t>16/04/2018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81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3" y="1845734"/>
            <a:ext cx="4936474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845735"/>
            <a:ext cx="4936474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8F2E0-3DF7-4C5C-93EA-08CF73C67383}" type="datetime1">
              <a:rPr lang="fr-FR" smtClean="0"/>
              <a:t>16/04/2018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02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582334"/>
            <a:ext cx="4936474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582334"/>
            <a:ext cx="4936474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39576-7CA9-42A5-AB22-54C9F2381361}" type="datetime1">
              <a:rPr lang="fr-FR" smtClean="0"/>
              <a:t>16/04/2018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59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DE25-CDC6-4F3E-AC9F-81C4BA7F1AE7}" type="datetime1">
              <a:rPr lang="fr-FR" smtClean="0"/>
              <a:t>16/04/2018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01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565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9C75-1A51-46C9-8902-2226D4228F26}" type="datetime1">
              <a:rPr lang="fr-FR" smtClean="0"/>
              <a:t>16/04/2018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19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731520"/>
            <a:ext cx="6490549" cy="5257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</p:spPr>
        <p:txBody>
          <a:bodyPr/>
          <a:lstStyle>
            <a:lvl1pPr algn="l">
              <a:defRPr/>
            </a:lvl1pPr>
          </a:lstStyle>
          <a:p>
            <a:fld id="{A44C3892-699C-4064-BD38-94CD22AFF6F0}" type="datetime1">
              <a:rPr lang="fr-FR" smtClean="0"/>
              <a:t>16/04/2018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98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5074920"/>
            <a:ext cx="10110630" cy="822960"/>
          </a:xfrm>
        </p:spPr>
        <p:txBody>
          <a:bodyPr lIns="91440" tIns="0" rIns="9144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199">
                <a:solidFill>
                  <a:schemeClr val="bg1"/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3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1806-5B06-420D-987F-0924DD95724F}" type="datetime1">
              <a:rPr lang="fr-FR" smtClean="0"/>
              <a:t>16/04/2018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4DA2-3CE4-45BB-9F6F-628A0CFBDBF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49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88826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5734"/>
            <a:ext cx="1005578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DE31360-F8A8-48F6-B876-F52C55A9EC05}" type="datetime1">
              <a:rPr lang="fr-FR" smtClean="0"/>
              <a:t>16/04/2018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1737845"/>
            <a:ext cx="99643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57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4799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" TargetMode="External"/><Relationship Id="rId2" Type="http://schemas.openxmlformats.org/officeDocument/2006/relationships/hyperlink" Target="https://pixaba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Le bois </a:t>
            </a:r>
            <a:r>
              <a:rPr lang="fr-FR" dirty="0" smtClean="0"/>
              <a:t>: usages et structures</a:t>
            </a:r>
            <a:endParaRPr lang="fr-FR" dirty="0"/>
          </a:p>
        </p:txBody>
      </p:sp>
      <p:pic>
        <p:nvPicPr>
          <p:cNvPr id="13" name="Espace réservé du contenu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69" y="1846263"/>
            <a:ext cx="5112213" cy="4022725"/>
          </a:xfrm>
        </p:spPr>
      </p:pic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5" name="Image 4" descr="logo-merite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5014292" y="5868988"/>
            <a:ext cx="1247775" cy="442595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209" y="5640246"/>
            <a:ext cx="526242" cy="67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3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cernes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027" y="1916832"/>
            <a:ext cx="6554771" cy="4335708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28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nœuds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047" y="1844824"/>
            <a:ext cx="6588731" cy="4392488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37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nœuds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44" y="1844824"/>
            <a:ext cx="6624736" cy="4416491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200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nœuds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72" y="1844824"/>
            <a:ext cx="6606480" cy="436991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99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Sites utilisés pour les photos: </a:t>
            </a:r>
          </a:p>
          <a:p>
            <a:r>
              <a:rPr lang="fr-FR" dirty="0" smtClean="0">
                <a:hlinkClick r:id="rId2"/>
              </a:rPr>
              <a:t>https</a:t>
            </a:r>
            <a:r>
              <a:rPr lang="fr-FR" dirty="0">
                <a:hlinkClick r:id="rId2"/>
              </a:rPr>
              <a:t>://pixabay.com</a:t>
            </a:r>
            <a:r>
              <a:rPr lang="fr-FR" dirty="0" smtClean="0">
                <a:hlinkClick r:id="rId2"/>
              </a:rPr>
              <a:t>/</a:t>
            </a:r>
            <a:endParaRPr lang="fr-FR" dirty="0" smtClean="0"/>
          </a:p>
          <a:p>
            <a:r>
              <a:rPr lang="fr-FR" dirty="0" smtClean="0">
                <a:hlinkClick r:id="rId3"/>
              </a:rPr>
              <a:t>https</a:t>
            </a:r>
            <a:r>
              <a:rPr lang="fr-FR" dirty="0">
                <a:hlinkClick r:id="rId3"/>
              </a:rPr>
              <a:t>://pxhere.com</a:t>
            </a:r>
            <a:r>
              <a:rPr lang="fr-FR" dirty="0" smtClean="0">
                <a:hlinkClick r:id="rId3"/>
              </a:rPr>
              <a:t>/</a:t>
            </a:r>
            <a:endParaRPr lang="fr-FR" dirty="0" smtClean="0"/>
          </a:p>
          <a:p>
            <a:r>
              <a:rPr lang="fr-FR" dirty="0" smtClean="0"/>
              <a:t>Merci à </a:t>
            </a:r>
            <a:r>
              <a:rPr lang="fr-FR" dirty="0" err="1"/>
              <a:t>A</a:t>
            </a:r>
            <a:r>
              <a:rPr lang="fr-FR" dirty="0" err="1" smtClean="0"/>
              <a:t>tlanbois</a:t>
            </a:r>
            <a:r>
              <a:rPr lang="fr-FR" dirty="0" smtClean="0"/>
              <a:t> pour la partie sur les usages du bois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58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usages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703" y="1916832"/>
            <a:ext cx="6448362" cy="4298908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45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2" y="930225"/>
            <a:ext cx="2133600" cy="658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955" b="49436"/>
          <a:stretch/>
        </p:blipFill>
        <p:spPr bwMode="auto">
          <a:xfrm>
            <a:off x="6238428" y="2546219"/>
            <a:ext cx="936104" cy="234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512" y="3058783"/>
            <a:ext cx="1352550" cy="2552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Zone de texte 2"/>
          <p:cNvSpPr txBox="1">
            <a:spLocks noChangeArrowheads="1"/>
          </p:cNvSpPr>
          <p:nvPr/>
        </p:nvSpPr>
        <p:spPr bwMode="auto">
          <a:xfrm>
            <a:off x="6291512" y="3362433"/>
            <a:ext cx="4914900" cy="14907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b="1" dirty="0" smtClean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fr-FR" sz="1200" b="1" dirty="0" smtClean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l’intérieur</a:t>
            </a:r>
            <a:r>
              <a:rPr lang="fr-FR" sz="1200" b="1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Parquet, meubles, charpentes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b="1" dirty="0" smtClean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l’extérieur</a:t>
            </a:r>
            <a:r>
              <a:rPr lang="fr-FR" sz="1200" b="1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Terrasses, bardages, menuiseries, coques des </a:t>
            </a:r>
            <a:r>
              <a:rPr lang="fr-FR" sz="1200" dirty="0" smtClean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bateaux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b="1" dirty="0" smtClean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45720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" name="Image 1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7" r="3750" b="3536"/>
          <a:stretch/>
        </p:blipFill>
        <p:spPr bwMode="auto">
          <a:xfrm>
            <a:off x="333692" y="1988840"/>
            <a:ext cx="5832728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ZoneTexte 14"/>
          <p:cNvSpPr txBox="1"/>
          <p:nvPr/>
        </p:nvSpPr>
        <p:spPr>
          <a:xfrm>
            <a:off x="6254030" y="2140523"/>
            <a:ext cx="1352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Feuillu</a:t>
            </a:r>
            <a:endParaRPr lang="fr-FR" sz="1200" b="1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310436" y="2780929"/>
            <a:ext cx="4536504" cy="28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b="1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Brun jaunâtre, légèrement veiné, fil droit, grain </a:t>
            </a:r>
            <a:r>
              <a:rPr lang="fr-FR" sz="1200" b="1" dirty="0" smtClean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 à grossier.</a:t>
            </a:r>
            <a:endParaRPr lang="fr-FR" sz="1200" b="1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209" y="5418726"/>
            <a:ext cx="1655616" cy="781965"/>
          </a:xfrm>
        </p:spPr>
      </p:pic>
    </p:spTree>
    <p:extLst>
      <p:ext uri="{BB962C8B-B14F-4D97-AF65-F5344CB8AC3E}">
        <p14:creationId xmlns:p14="http://schemas.microsoft.com/office/powerpoint/2010/main" val="108544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7" y="918443"/>
            <a:ext cx="2381250" cy="76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Espace réservé du contenu 6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4" y="1916832"/>
            <a:ext cx="5776098" cy="402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09" b="51155"/>
          <a:stretch/>
        </p:blipFill>
        <p:spPr bwMode="auto">
          <a:xfrm>
            <a:off x="6275759" y="2372718"/>
            <a:ext cx="682749" cy="264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921" y="2888200"/>
            <a:ext cx="1590675" cy="37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 de texte 2"/>
          <p:cNvSpPr txBox="1">
            <a:spLocks noChangeArrowheads="1"/>
          </p:cNvSpPr>
          <p:nvPr/>
        </p:nvSpPr>
        <p:spPr bwMode="auto">
          <a:xfrm>
            <a:off x="6238428" y="3309189"/>
            <a:ext cx="4968552" cy="13717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b="1" dirty="0" smtClean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Intérieur- </a:t>
            </a:r>
            <a:r>
              <a:rPr lang="fr-FR" sz="1200" b="1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extérieur :</a:t>
            </a:r>
            <a:endParaRPr lang="fr-FR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Emballages légers (fruits, légumes, formages…), emballages de produits industriels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Panneaux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166420" y="2033963"/>
            <a:ext cx="1532117" cy="31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Feuillu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166420" y="2677462"/>
            <a:ext cx="4536504" cy="281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b="1" dirty="0" smtClean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Bois clair, léger, fibreux</a:t>
            </a:r>
            <a:endParaRPr lang="fr-FR" sz="1200" b="1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13" name="Espace réservé du contenu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209" y="5445224"/>
            <a:ext cx="1655616" cy="78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7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" y="1916832"/>
            <a:ext cx="5760720" cy="3957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91" b="39743"/>
          <a:stretch/>
        </p:blipFill>
        <p:spPr bwMode="auto">
          <a:xfrm>
            <a:off x="6238429" y="2182964"/>
            <a:ext cx="720080" cy="309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28" y="2890567"/>
            <a:ext cx="187325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 de texte 2"/>
          <p:cNvSpPr txBox="1">
            <a:spLocks noChangeArrowheads="1"/>
          </p:cNvSpPr>
          <p:nvPr/>
        </p:nvSpPr>
        <p:spPr bwMode="auto">
          <a:xfrm>
            <a:off x="6238429" y="3286111"/>
            <a:ext cx="5040559" cy="151104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b="1" dirty="0" smtClean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fr-FR" sz="1200" b="1" dirty="0" smtClean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l’intérieur</a:t>
            </a:r>
            <a:r>
              <a:rPr lang="fr-FR" sz="1200" b="1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endParaRPr lang="fr-FR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Charpente, Escalier, Meubles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b="1" dirty="0" smtClean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l’extérieur</a:t>
            </a:r>
            <a:r>
              <a:rPr lang="fr-FR" sz="1200" b="1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(très résistant):</a:t>
            </a:r>
            <a:endParaRPr lang="fr-FR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Piquets, menuiseries (fenêtres, portes…)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" name="Imag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803592"/>
            <a:ext cx="3114675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10"/>
          <p:cNvSpPr txBox="1"/>
          <p:nvPr/>
        </p:nvSpPr>
        <p:spPr>
          <a:xfrm>
            <a:off x="6238428" y="1916832"/>
            <a:ext cx="1413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Feuillu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166420" y="2587198"/>
            <a:ext cx="4536504" cy="28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b="1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Brun jaunâtre, légèrement veiné, fil droit, grain </a:t>
            </a:r>
            <a:r>
              <a:rPr lang="fr-FR" sz="1200" b="1" dirty="0" smtClean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grossier.</a:t>
            </a:r>
            <a:endParaRPr lang="fr-FR" sz="1200" b="1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14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209" y="5478111"/>
            <a:ext cx="1655616" cy="781965"/>
          </a:xfrm>
        </p:spPr>
      </p:pic>
    </p:spTree>
    <p:extLst>
      <p:ext uri="{BB962C8B-B14F-4D97-AF65-F5344CB8AC3E}">
        <p14:creationId xmlns:p14="http://schemas.microsoft.com/office/powerpoint/2010/main" val="112647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980728"/>
            <a:ext cx="1209675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6" y="1916832"/>
            <a:ext cx="5904656" cy="4088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30" b="58594"/>
          <a:stretch/>
        </p:blipFill>
        <p:spPr bwMode="auto">
          <a:xfrm>
            <a:off x="6135285" y="2421015"/>
            <a:ext cx="895231" cy="215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601" y="3158699"/>
            <a:ext cx="1552575" cy="28384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 de texte 2"/>
          <p:cNvSpPr txBox="1">
            <a:spLocks noChangeArrowheads="1"/>
          </p:cNvSpPr>
          <p:nvPr/>
        </p:nvSpPr>
        <p:spPr bwMode="auto">
          <a:xfrm>
            <a:off x="6258601" y="3499912"/>
            <a:ext cx="5092395" cy="15132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b="1" dirty="0" smtClean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l’intérieur</a:t>
            </a:r>
            <a:r>
              <a:rPr lang="fr-FR" sz="1200" b="1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Charpente, ossature des maisons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b="1" dirty="0" smtClean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l’extérieur</a:t>
            </a:r>
            <a:r>
              <a:rPr lang="fr-FR" sz="1200" b="1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Menuiseries, palettes, panneaux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166420" y="2051683"/>
            <a:ext cx="1347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Résineux</a:t>
            </a:r>
            <a:r>
              <a:rPr lang="fr-FR" dirty="0" smtClean="0"/>
              <a:t>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166420" y="2708209"/>
            <a:ext cx="4536504" cy="4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b="1" dirty="0" smtClean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Rosâtre plus ou moins prononcé, nettement veiné, fil droit, grain moyen à grossier.</a:t>
            </a:r>
            <a:endParaRPr lang="fr-FR" sz="1200" b="1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16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188" y="5445224"/>
            <a:ext cx="1655616" cy="781965"/>
          </a:xfrm>
        </p:spPr>
      </p:pic>
    </p:spTree>
    <p:extLst>
      <p:ext uri="{BB962C8B-B14F-4D97-AF65-F5344CB8AC3E}">
        <p14:creationId xmlns:p14="http://schemas.microsoft.com/office/powerpoint/2010/main" val="32560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1844824"/>
            <a:ext cx="5904656" cy="4313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932900"/>
            <a:ext cx="258127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09" b="70394"/>
          <a:stretch/>
        </p:blipFill>
        <p:spPr bwMode="auto">
          <a:xfrm>
            <a:off x="6382445" y="2355850"/>
            <a:ext cx="1080120" cy="209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2" y="3061970"/>
            <a:ext cx="1857375" cy="2901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 de texte 2"/>
          <p:cNvSpPr txBox="1">
            <a:spLocks noChangeArrowheads="1"/>
          </p:cNvSpPr>
          <p:nvPr/>
        </p:nvSpPr>
        <p:spPr bwMode="auto">
          <a:xfrm>
            <a:off x="6456362" y="3467354"/>
            <a:ext cx="4914257" cy="14907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b="1" dirty="0" smtClean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fr-FR" sz="1200" b="1" dirty="0" smtClean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l’intérieur</a:t>
            </a:r>
            <a:r>
              <a:rPr lang="fr-FR" sz="1200" b="1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endParaRPr lang="fr-FR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Lambris, parquets, menuiseries (fenêtre, porte)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b="1" dirty="0" smtClean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l’extérieur</a:t>
            </a:r>
            <a:r>
              <a:rPr lang="fr-FR" sz="1200" b="1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  <a:endParaRPr lang="fr-FR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Bardage (couche superficielle extérieure du bâtiment), </a:t>
            </a:r>
            <a:r>
              <a:rPr lang="fr-FR" sz="1200" dirty="0" smtClean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terrasse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382444" y="2051683"/>
            <a:ext cx="1347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Résineux</a:t>
            </a:r>
            <a:r>
              <a:rPr lang="fr-FR" dirty="0" smtClean="0"/>
              <a:t>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382444" y="2636420"/>
            <a:ext cx="4536504" cy="487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b="1" dirty="0" smtClean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Brun rouge plus ou moins prononcé, nettement veiné, fil droit, grain moyen à grossier.</a:t>
            </a:r>
            <a:endParaRPr lang="fr-FR" sz="1200" b="1" dirty="0">
              <a:solidFill>
                <a:srgbClr val="595959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13" name="Espace réservé du contenu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755" y="5406817"/>
            <a:ext cx="1655616" cy="78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8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Structure du bois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006" y="1916832"/>
            <a:ext cx="5574813" cy="4176464"/>
          </a:xfrm>
          <a:prstGeom prst="rect">
            <a:avLst/>
          </a:prstGeom>
        </p:spPr>
      </p:pic>
      <p:sp>
        <p:nvSpPr>
          <p:cNvPr id="6" name="Légende encadrée 1 5"/>
          <p:cNvSpPr/>
          <p:nvPr/>
        </p:nvSpPr>
        <p:spPr>
          <a:xfrm>
            <a:off x="8920527" y="2708920"/>
            <a:ext cx="2232248" cy="504056"/>
          </a:xfrm>
          <a:prstGeom prst="borderCallout1">
            <a:avLst/>
          </a:pr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accent1"/>
                </a:solidFill>
              </a:rPr>
              <a:t>Écorce</a:t>
            </a:r>
            <a:endParaRPr lang="fr-FR" dirty="0">
              <a:solidFill>
                <a:schemeClr val="accent1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2061964" y="4509120"/>
            <a:ext cx="2592288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21804" y="4324454"/>
            <a:ext cx="1296144" cy="36933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Cambium</a:t>
            </a:r>
            <a:endParaRPr lang="fr-FR" dirty="0">
              <a:solidFill>
                <a:schemeClr val="accent1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2422004" y="2713008"/>
            <a:ext cx="2369702" cy="8327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096994" y="2204864"/>
            <a:ext cx="1325010" cy="36933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Aubier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8</a:t>
            </a:fld>
            <a:endParaRPr lang="fr-FR"/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7030518" y="3665157"/>
            <a:ext cx="2088230" cy="5471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199657" y="3545746"/>
            <a:ext cx="1953118" cy="36933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Duramen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17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Les cernes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32" y="1844824"/>
            <a:ext cx="4275760" cy="4429564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9</a:t>
            </a:fld>
            <a:endParaRPr lang="fr-FR"/>
          </a:p>
        </p:txBody>
      </p:sp>
      <p:cxnSp>
        <p:nvCxnSpPr>
          <p:cNvPr id="5" name="Connecteur droit avec flèche 4"/>
          <p:cNvCxnSpPr/>
          <p:nvPr/>
        </p:nvCxnSpPr>
        <p:spPr>
          <a:xfrm flipH="1" flipV="1">
            <a:off x="7299206" y="4322717"/>
            <a:ext cx="1872208" cy="8327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9199657" y="4941168"/>
            <a:ext cx="1673987" cy="369332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/>
                </a:solidFill>
              </a:rPr>
              <a:t>Cernes</a:t>
            </a:r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1982DA8-EA6C-4E78-95DD-332D1E54B4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148</Words>
  <Application>Microsoft Office PowerPoint</Application>
  <PresentationFormat>Personnalisé</PresentationFormat>
  <Paragraphs>65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Rétrospective</vt:lpstr>
      <vt:lpstr>Le bois : usages et structures</vt:lpstr>
      <vt:lpstr>Les usages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Structure du bois</vt:lpstr>
      <vt:lpstr>Les cernes</vt:lpstr>
      <vt:lpstr>Les cernes</vt:lpstr>
      <vt:lpstr>Les nœuds</vt:lpstr>
      <vt:lpstr>Les nœuds</vt:lpstr>
      <vt:lpstr>Les nœuds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2017-10-05T11:50:20Z</dcterms:created>
  <dcterms:modified xsi:type="dcterms:W3CDTF">2018-04-16T07:30:54Z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TC028010969991</vt:lpwstr>
  </property>
</Properties>
</file>