
<file path=[Content_Types].xml><?xml version="1.0" encoding="utf-8"?>
<Types xmlns="http://schemas.openxmlformats.org/package/2006/content-types">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3"/>
  </p:handoutMasterIdLst>
  <p:sldIdLst>
    <p:sldId id="256" r:id="rId2"/>
  </p:sldIdLst>
  <p:sldSz cx="6858000" cy="9906000" type="A4"/>
  <p:notesSz cx="6797675"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osiane Hamy" initials="JH" lastIdx="4" clrIdx="0"/>
  <p:cmAuthor id="1" name="rauch" initials="r"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966FF"/>
    <a:srgbClr val="CCCC00"/>
    <a:srgbClr val="CC99FF"/>
    <a:srgbClr val="9933FF"/>
    <a:srgbClr val="99CC00"/>
    <a:srgbClr val="6600CC"/>
    <a:srgbClr val="3333CC"/>
    <a:srgbClr val="0066CC"/>
    <a:srgbClr val="000099"/>
    <a:srgbClr val="0000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snapToGrid="0">
      <p:cViewPr>
        <p:scale>
          <a:sx n="130" d="100"/>
          <a:sy n="130" d="100"/>
        </p:scale>
        <p:origin x="-2796" y="3090"/>
      </p:cViewPr>
      <p:guideLst>
        <p:guide orient="horz" pos="3120"/>
        <p:guide pos="2160"/>
      </p:guideLst>
    </p:cSldViewPr>
  </p:slideViewPr>
  <p:notesTextViewPr>
    <p:cViewPr>
      <p:scale>
        <a:sx n="100" d="100"/>
        <a:sy n="100" d="100"/>
      </p:scale>
      <p:origin x="0" y="0"/>
    </p:cViewPr>
  </p:notesTextViewPr>
  <p:notesViewPr>
    <p:cSldViewPr snapToGrid="0">
      <p:cViewPr varScale="1">
        <p:scale>
          <a:sx n="88" d="100"/>
          <a:sy n="88" d="100"/>
        </p:scale>
        <p:origin x="-3858" y="-108"/>
      </p:cViewPr>
      <p:guideLst>
        <p:guide orient="horz" pos="3127"/>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handoutMaster" Target="handoutMasters/handout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21BAD397-B414-4278-A053-BE87F4BC4567}" type="datetimeFigureOut">
              <a:rPr lang="fr-FR" smtClean="0"/>
              <a:pPr/>
              <a:t>18/04/2017</a:t>
            </a:fld>
            <a:endParaRPr lang="fr-FR"/>
          </a:p>
        </p:txBody>
      </p:sp>
      <p:sp>
        <p:nvSpPr>
          <p:cNvPr id="4" name="Espace réservé du pied de page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8C8648CF-9BA5-4F88-9FC5-E8D54FD100FA}" type="slidenum">
              <a:rPr lang="fr-FR" smtClean="0"/>
              <a:pPr/>
              <a:t>‹N°›</a:t>
            </a:fld>
            <a:endParaRPr lang="fr-FR"/>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Image 7" descr="logo-merite.jpg"/>
          <p:cNvPicPr>
            <a:picLocks noChangeAspect="1"/>
          </p:cNvPicPr>
          <p:nvPr userDrawn="1"/>
        </p:nvPicPr>
        <p:blipFill>
          <a:blip r:embed="rId3" cstate="print"/>
          <a:stretch>
            <a:fillRect/>
          </a:stretch>
        </p:blipFill>
        <p:spPr>
          <a:xfrm>
            <a:off x="5733612" y="29756"/>
            <a:ext cx="1079764" cy="386740"/>
          </a:xfrm>
          <a:prstGeom prst="rect">
            <a:avLst/>
          </a:prstGeom>
        </p:spPr>
      </p:pic>
      <p:sp>
        <p:nvSpPr>
          <p:cNvPr id="7" name="ZoneTexte 6"/>
          <p:cNvSpPr txBox="1"/>
          <p:nvPr userDrawn="1"/>
        </p:nvSpPr>
        <p:spPr>
          <a:xfrm>
            <a:off x="-99392" y="56456"/>
            <a:ext cx="6741368" cy="323165"/>
          </a:xfrm>
          <a:prstGeom prst="rect">
            <a:avLst/>
          </a:prstGeom>
          <a:noFill/>
        </p:spPr>
        <p:txBody>
          <a:bodyPr wrap="square" rtlCol="0">
            <a:spAutoFit/>
          </a:bodyPr>
          <a:lstStyle/>
          <a:p>
            <a:r>
              <a:rPr lang="fr-FR" sz="900" dirty="0" smtClean="0"/>
              <a:t>Projet MERITE (*)  -  Redonner à la technologie, aux savoir-faire techniques et à la culture industrielle la place qu’ils méritent</a:t>
            </a:r>
          </a:p>
          <a:p>
            <a:r>
              <a:rPr lang="fr-FR" sz="600" dirty="0" smtClean="0"/>
              <a:t> (*)  METTRE</a:t>
            </a:r>
            <a:r>
              <a:rPr lang="fr-FR" sz="600" baseline="0" dirty="0" smtClean="0"/>
              <a:t> l’EXPERIENCE des REALITES INDUSTRIELLES et TECHNIQUES au service de l’ECOLE</a:t>
            </a:r>
            <a:endParaRPr lang="fr-FR" sz="600" dirty="0"/>
          </a:p>
        </p:txBody>
      </p:sp>
      <p:sp>
        <p:nvSpPr>
          <p:cNvPr id="9" name="Rectangle à coins arrondis 8"/>
          <p:cNvSpPr/>
          <p:nvPr userDrawn="1"/>
        </p:nvSpPr>
        <p:spPr>
          <a:xfrm>
            <a:off x="0" y="416496"/>
            <a:ext cx="116632" cy="9145016"/>
          </a:xfrm>
          <a:prstGeom prst="roundRect">
            <a:avLst/>
          </a:prstGeom>
          <a:solidFill>
            <a:srgbClr val="99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à coins arrondis 9"/>
          <p:cNvSpPr/>
          <p:nvPr userDrawn="1"/>
        </p:nvSpPr>
        <p:spPr>
          <a:xfrm rot="5400000">
            <a:off x="3370684" y="6679332"/>
            <a:ext cx="116632" cy="6336704"/>
          </a:xfrm>
          <a:prstGeom prst="roundRect">
            <a:avLst/>
          </a:prstGeom>
          <a:solidFill>
            <a:srgbClr val="99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emf"/><Relationship Id="rId4" Type="http://schemas.openxmlformats.org/officeDocument/2006/relationships/image" Target="../media/image4.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a:spLocks/>
          </p:cNvSpPr>
          <p:nvPr/>
        </p:nvSpPr>
        <p:spPr>
          <a:xfrm>
            <a:off x="1412776" y="479215"/>
            <a:ext cx="4032448" cy="369332"/>
          </a:xfrm>
          <a:prstGeom prst="rect">
            <a:avLst/>
          </a:prstGeom>
          <a:solidFill>
            <a:srgbClr val="CCCC00"/>
          </a:solidFill>
          <a:ln w="3175">
            <a:solidFill>
              <a:schemeClr val="tx1"/>
            </a:solidFill>
          </a:ln>
        </p:spPr>
        <p:txBody>
          <a:bodyPr wrap="square" rtlCol="0">
            <a:spAutoFit/>
          </a:bodyPr>
          <a:lstStyle/>
          <a:p>
            <a:pPr algn="ctr"/>
            <a:r>
              <a:rPr lang="fr-FR" b="1" dirty="0" smtClean="0"/>
              <a:t>Robotique : Forces et Mouvements</a:t>
            </a:r>
            <a:endParaRPr lang="fr-FR" b="1" dirty="0" smtClean="0"/>
          </a:p>
        </p:txBody>
      </p:sp>
      <p:sp>
        <p:nvSpPr>
          <p:cNvPr id="6" name="ZoneTexte 5"/>
          <p:cNvSpPr txBox="1"/>
          <p:nvPr/>
        </p:nvSpPr>
        <p:spPr>
          <a:xfrm>
            <a:off x="188640" y="9582520"/>
            <a:ext cx="2313158" cy="246221"/>
          </a:xfrm>
          <a:prstGeom prst="rect">
            <a:avLst/>
          </a:prstGeom>
          <a:noFill/>
          <a:ln w="3175">
            <a:solidFill>
              <a:schemeClr val="tx1"/>
            </a:solidFill>
          </a:ln>
        </p:spPr>
        <p:txBody>
          <a:bodyPr wrap="square" rtlCol="0">
            <a:spAutoFit/>
          </a:bodyPr>
          <a:lstStyle/>
          <a:p>
            <a:pPr algn="just"/>
            <a:r>
              <a:rPr lang="fr-FR" sz="1000" b="1" dirty="0" smtClean="0"/>
              <a:t>Contact </a:t>
            </a:r>
            <a:r>
              <a:rPr lang="fr-FR" sz="1000" b="1" dirty="0" smtClean="0"/>
              <a:t>: </a:t>
            </a:r>
            <a:r>
              <a:rPr lang="fr-FR" sz="1000" dirty="0" smtClean="0">
                <a:latin typeface="Calibri" pitchFamily="34" charset="0"/>
              </a:rPr>
              <a:t>pascal.leroux@univ-lemans.fr</a:t>
            </a:r>
            <a:endParaRPr lang="fr-FR" sz="1000" dirty="0" smtClean="0">
              <a:latin typeface="Calibri" pitchFamily="34" charset="0"/>
            </a:endParaRPr>
          </a:p>
        </p:txBody>
      </p:sp>
      <p:sp>
        <p:nvSpPr>
          <p:cNvPr id="9" name="ZoneTexte 8"/>
          <p:cNvSpPr txBox="1"/>
          <p:nvPr/>
        </p:nvSpPr>
        <p:spPr>
          <a:xfrm>
            <a:off x="287440" y="2309794"/>
            <a:ext cx="1643074" cy="661720"/>
          </a:xfrm>
          <a:prstGeom prst="rect">
            <a:avLst/>
          </a:prstGeom>
          <a:noFill/>
          <a:ln w="3175">
            <a:solidFill>
              <a:schemeClr val="tx1"/>
            </a:solidFill>
            <a:prstDash val="sysDash"/>
          </a:ln>
        </p:spPr>
        <p:txBody>
          <a:bodyPr wrap="square" rtlCol="0">
            <a:spAutoFit/>
          </a:bodyPr>
          <a:lstStyle/>
          <a:p>
            <a:pPr algn="ctr"/>
            <a:r>
              <a:rPr lang="fr-FR" sz="1000" b="1" dirty="0" smtClean="0"/>
              <a:t>MOTS-CLES</a:t>
            </a:r>
            <a:endParaRPr lang="fr-FR" sz="1000" b="1" dirty="0" smtClean="0"/>
          </a:p>
          <a:p>
            <a:pPr algn="just"/>
            <a:r>
              <a:rPr lang="fr-FR" sz="900" i="1" dirty="0" smtClean="0"/>
              <a:t>Projet d’élèves, robot mobile, démarche technologique, </a:t>
            </a:r>
            <a:r>
              <a:rPr lang="fr-FR" sz="900" i="1" dirty="0" err="1" smtClean="0"/>
              <a:t>tra-vail</a:t>
            </a:r>
            <a:r>
              <a:rPr lang="fr-FR" sz="900" i="1" dirty="0" smtClean="0"/>
              <a:t> en équipe</a:t>
            </a:r>
            <a:endParaRPr lang="fr-FR" sz="1000" i="1" dirty="0" smtClean="0"/>
          </a:p>
        </p:txBody>
      </p:sp>
      <p:sp>
        <p:nvSpPr>
          <p:cNvPr id="19" name="ZoneTexte 18"/>
          <p:cNvSpPr txBox="1"/>
          <p:nvPr/>
        </p:nvSpPr>
        <p:spPr>
          <a:xfrm>
            <a:off x="5498356" y="9610729"/>
            <a:ext cx="1359668" cy="200055"/>
          </a:xfrm>
          <a:prstGeom prst="rect">
            <a:avLst/>
          </a:prstGeom>
          <a:noFill/>
        </p:spPr>
        <p:txBody>
          <a:bodyPr wrap="none" rtlCol="0">
            <a:spAutoFit/>
          </a:bodyPr>
          <a:lstStyle/>
          <a:p>
            <a:r>
              <a:rPr lang="fr-FR" sz="700" dirty="0" smtClean="0"/>
              <a:t>Conférence MERITE  - Avril 2017</a:t>
            </a:r>
            <a:endParaRPr lang="fr-FR" sz="700" dirty="0"/>
          </a:p>
        </p:txBody>
      </p:sp>
      <p:sp>
        <p:nvSpPr>
          <p:cNvPr id="23" name="ZoneTexte 22"/>
          <p:cNvSpPr txBox="1"/>
          <p:nvPr/>
        </p:nvSpPr>
        <p:spPr>
          <a:xfrm>
            <a:off x="5643577" y="595282"/>
            <a:ext cx="676755" cy="246221"/>
          </a:xfrm>
          <a:prstGeom prst="rect">
            <a:avLst/>
          </a:prstGeom>
          <a:noFill/>
          <a:ln w="3175">
            <a:solidFill>
              <a:schemeClr val="tx1"/>
            </a:solidFill>
            <a:prstDash val="sysDash"/>
          </a:ln>
        </p:spPr>
        <p:txBody>
          <a:bodyPr wrap="square" rtlCol="0">
            <a:spAutoFit/>
          </a:bodyPr>
          <a:lstStyle/>
          <a:p>
            <a:pPr algn="just"/>
            <a:r>
              <a:rPr lang="fr-FR" sz="1000" b="1" dirty="0" smtClean="0"/>
              <a:t>Cycle</a:t>
            </a:r>
            <a:r>
              <a:rPr lang="fr-FR" sz="1000" dirty="0" smtClean="0"/>
              <a:t> </a:t>
            </a:r>
            <a:r>
              <a:rPr lang="fr-FR" sz="1000" dirty="0" smtClean="0"/>
              <a:t>3</a:t>
            </a:r>
            <a:endParaRPr lang="fr-FR" sz="1000" dirty="0" smtClean="0"/>
          </a:p>
        </p:txBody>
      </p:sp>
      <p:sp>
        <p:nvSpPr>
          <p:cNvPr id="28" name="ZoneTexte 27"/>
          <p:cNvSpPr txBox="1"/>
          <p:nvPr/>
        </p:nvSpPr>
        <p:spPr>
          <a:xfrm>
            <a:off x="2413807" y="1333904"/>
            <a:ext cx="2019201" cy="600164"/>
          </a:xfrm>
          <a:prstGeom prst="rect">
            <a:avLst/>
          </a:prstGeom>
          <a:noFill/>
          <a:ln w="3175">
            <a:noFill/>
          </a:ln>
        </p:spPr>
        <p:txBody>
          <a:bodyPr wrap="square" rtlCol="0">
            <a:spAutoFit/>
          </a:bodyPr>
          <a:lstStyle/>
          <a:p>
            <a:pPr algn="ctr"/>
            <a:r>
              <a:rPr lang="fr-FR" sz="1100" b="1" dirty="0" smtClean="0">
                <a:solidFill>
                  <a:schemeClr val="bg1">
                    <a:lumMod val="65000"/>
                  </a:schemeClr>
                </a:solidFill>
              </a:rPr>
              <a:t>CO-CONSTRUCTION </a:t>
            </a:r>
          </a:p>
          <a:p>
            <a:pPr algn="ctr"/>
            <a:r>
              <a:rPr lang="fr-FR" sz="1100" b="1" dirty="0" smtClean="0">
                <a:solidFill>
                  <a:schemeClr val="bg1">
                    <a:lumMod val="65000"/>
                  </a:schemeClr>
                </a:solidFill>
              </a:rPr>
              <a:t>DE LA RESSOURCE PEDAGOGIQUE</a:t>
            </a:r>
          </a:p>
        </p:txBody>
      </p:sp>
      <p:sp>
        <p:nvSpPr>
          <p:cNvPr id="30" name="ZoneTexte 29"/>
          <p:cNvSpPr txBox="1"/>
          <p:nvPr/>
        </p:nvSpPr>
        <p:spPr>
          <a:xfrm>
            <a:off x="2099460" y="2309794"/>
            <a:ext cx="2560328" cy="4247317"/>
          </a:xfrm>
          <a:prstGeom prst="rect">
            <a:avLst/>
          </a:prstGeom>
          <a:noFill/>
          <a:ln w="3175">
            <a:solidFill>
              <a:schemeClr val="tx1"/>
            </a:solidFill>
            <a:prstDash val="sysDash"/>
          </a:ln>
        </p:spPr>
        <p:txBody>
          <a:bodyPr wrap="square" rtlCol="0">
            <a:spAutoFit/>
          </a:bodyPr>
          <a:lstStyle/>
          <a:p>
            <a:pPr algn="ctr"/>
            <a:r>
              <a:rPr lang="fr-FR" sz="1000" b="1" dirty="0" smtClean="0"/>
              <a:t>SCENARIO CONCEPTUEL</a:t>
            </a:r>
            <a:endParaRPr lang="fr-FR" sz="1000" b="1" dirty="0" smtClean="0"/>
          </a:p>
          <a:p>
            <a:pPr algn="ctr"/>
            <a:endParaRPr lang="fr-FR" sz="1000" b="1" dirty="0" smtClean="0"/>
          </a:p>
          <a:p>
            <a:pPr algn="ctr"/>
            <a:endParaRPr lang="fr-FR" sz="1000" b="1" dirty="0" smtClean="0"/>
          </a:p>
          <a:p>
            <a:endParaRPr lang="fr-FR" sz="1000" b="1" dirty="0" smtClean="0"/>
          </a:p>
          <a:p>
            <a:endParaRPr lang="fr-FR" sz="1000" b="1" dirty="0" smtClean="0"/>
          </a:p>
          <a:p>
            <a:endParaRPr lang="fr-FR" sz="1000" b="1" dirty="0" smtClean="0"/>
          </a:p>
          <a:p>
            <a:endParaRPr lang="fr-FR" sz="1000" b="1" dirty="0" smtClean="0"/>
          </a:p>
          <a:p>
            <a:endParaRPr lang="fr-FR" sz="1000" b="1" dirty="0" smtClean="0"/>
          </a:p>
          <a:p>
            <a:endParaRPr lang="fr-FR" sz="1000" b="1" dirty="0" smtClean="0"/>
          </a:p>
          <a:p>
            <a:endParaRPr lang="fr-FR" sz="1000" b="1" dirty="0" smtClean="0"/>
          </a:p>
          <a:p>
            <a:endParaRPr lang="fr-FR" sz="1000" b="1" dirty="0" smtClean="0"/>
          </a:p>
          <a:p>
            <a:endParaRPr lang="fr-FR" sz="1000" b="1" dirty="0" smtClean="0"/>
          </a:p>
          <a:p>
            <a:endParaRPr lang="fr-FR" sz="1000" b="1" dirty="0" smtClean="0"/>
          </a:p>
          <a:p>
            <a:endParaRPr lang="fr-FR" sz="1000" b="1" dirty="0" smtClean="0"/>
          </a:p>
          <a:p>
            <a:endParaRPr lang="fr-FR" sz="1000" b="1" dirty="0" smtClean="0"/>
          </a:p>
          <a:p>
            <a:endParaRPr lang="fr-FR" sz="1000" b="1" dirty="0" smtClean="0"/>
          </a:p>
          <a:p>
            <a:endParaRPr lang="fr-FR" sz="1000" b="1" dirty="0" smtClean="0"/>
          </a:p>
          <a:p>
            <a:endParaRPr lang="fr-FR" sz="1000" b="1" dirty="0" smtClean="0"/>
          </a:p>
          <a:p>
            <a:endParaRPr lang="fr-FR" sz="1000" b="1" dirty="0" smtClean="0"/>
          </a:p>
          <a:p>
            <a:endParaRPr lang="fr-FR" sz="1000" b="1" dirty="0" smtClean="0"/>
          </a:p>
          <a:p>
            <a:endParaRPr lang="fr-FR" sz="1000" b="1" dirty="0" smtClean="0"/>
          </a:p>
          <a:p>
            <a:endParaRPr lang="fr-FR" sz="1000" b="1" dirty="0" smtClean="0"/>
          </a:p>
          <a:p>
            <a:endParaRPr lang="fr-FR" sz="1000" b="1" dirty="0" smtClean="0"/>
          </a:p>
          <a:p>
            <a:endParaRPr lang="fr-FR" sz="1000" b="1" dirty="0" smtClean="0"/>
          </a:p>
          <a:p>
            <a:endParaRPr lang="fr-FR" sz="1000" b="1" dirty="0" smtClean="0"/>
          </a:p>
          <a:p>
            <a:endParaRPr lang="fr-FR" sz="1000" b="1" dirty="0" smtClean="0"/>
          </a:p>
          <a:p>
            <a:endParaRPr lang="fr-FR" sz="1000" b="1" dirty="0" smtClean="0"/>
          </a:p>
        </p:txBody>
      </p:sp>
      <p:grpSp>
        <p:nvGrpSpPr>
          <p:cNvPr id="1026" name="Group 2"/>
          <p:cNvGrpSpPr>
            <a:grpSpLocks/>
          </p:cNvGrpSpPr>
          <p:nvPr/>
        </p:nvGrpSpPr>
        <p:grpSpPr bwMode="auto">
          <a:xfrm>
            <a:off x="2121295" y="2540099"/>
            <a:ext cx="2508950" cy="3955858"/>
            <a:chOff x="7138" y="4482"/>
            <a:chExt cx="4079" cy="4913"/>
          </a:xfrm>
        </p:grpSpPr>
        <p:sp>
          <p:nvSpPr>
            <p:cNvPr id="1027" name="Text Box 3"/>
            <p:cNvSpPr txBox="1">
              <a:spLocks noChangeArrowheads="1"/>
            </p:cNvSpPr>
            <p:nvPr/>
          </p:nvSpPr>
          <p:spPr bwMode="auto">
            <a:xfrm>
              <a:off x="7144" y="4482"/>
              <a:ext cx="4067" cy="18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900" b="1" i="0" u="none" strike="noStrike" cap="none" normalizeH="0" baseline="0" dirty="0" smtClean="0">
                  <a:ln>
                    <a:noFill/>
                  </a:ln>
                  <a:solidFill>
                    <a:schemeClr val="tx1"/>
                  </a:solidFill>
                  <a:effectLst/>
                  <a:latin typeface="Calibri" pitchFamily="34" charset="0"/>
                  <a:cs typeface="Arial" pitchFamily="34" charset="0"/>
                </a:rPr>
                <a:t>1</a:t>
              </a:r>
              <a:r>
                <a:rPr kumimoji="0" lang="fr-FR" sz="900" b="1" i="0" u="none" strike="noStrike" cap="none" normalizeH="0" baseline="30000" dirty="0" smtClean="0">
                  <a:ln>
                    <a:noFill/>
                  </a:ln>
                  <a:solidFill>
                    <a:schemeClr val="tx1"/>
                  </a:solidFill>
                  <a:effectLst/>
                  <a:latin typeface="Calibri" pitchFamily="34" charset="0"/>
                  <a:cs typeface="Arial" pitchFamily="34" charset="0"/>
                </a:rPr>
                <a:t>ère</a:t>
              </a:r>
              <a:r>
                <a:rPr kumimoji="0" lang="fr-FR" sz="900" b="1" i="0" u="none" strike="noStrike" cap="none" normalizeH="0" baseline="0" dirty="0" smtClean="0">
                  <a:ln>
                    <a:noFill/>
                  </a:ln>
                  <a:solidFill>
                    <a:schemeClr val="tx1"/>
                  </a:solidFill>
                  <a:effectLst/>
                  <a:latin typeface="Calibri" pitchFamily="34" charset="0"/>
                  <a:cs typeface="Arial" pitchFamily="34" charset="0"/>
                </a:rPr>
                <a:t> </a:t>
              </a:r>
              <a:r>
                <a:rPr kumimoji="0" lang="fr-FR" sz="900" b="1" i="0" u="none" strike="noStrike" cap="none" normalizeH="0" baseline="0" dirty="0" smtClean="0">
                  <a:ln>
                    <a:noFill/>
                  </a:ln>
                  <a:solidFill>
                    <a:schemeClr val="tx1"/>
                  </a:solidFill>
                  <a:effectLst/>
                  <a:latin typeface="Calibri" pitchFamily="34" charset="0"/>
                  <a:cs typeface="Arial" pitchFamily="34" charset="0"/>
                </a:rPr>
                <a:t>séquence</a:t>
              </a:r>
              <a:r>
                <a:rPr kumimoji="0" lang="fr-FR" sz="900" b="0" i="0" u="none" strike="noStrike" cap="none" normalizeH="0" baseline="0" dirty="0" smtClean="0">
                  <a:ln>
                    <a:noFill/>
                  </a:ln>
                  <a:solidFill>
                    <a:schemeClr val="tx1"/>
                  </a:solidFill>
                  <a:effectLst/>
                  <a:latin typeface="Calibri" pitchFamily="34" charset="0"/>
                  <a:cs typeface="Arial" pitchFamily="34" charset="0"/>
                </a:rPr>
                <a:t> </a:t>
              </a:r>
              <a:r>
                <a:rPr kumimoji="0" lang="fr-FR" sz="900" b="0" i="0" u="none" strike="noStrike" cap="none" normalizeH="0" baseline="0" dirty="0" smtClean="0">
                  <a:ln>
                    <a:noFill/>
                  </a:ln>
                  <a:solidFill>
                    <a:schemeClr val="tx1"/>
                  </a:solidFill>
                  <a:effectLst/>
                  <a:latin typeface="Calibri" pitchFamily="34" charset="0"/>
                  <a:cs typeface="Arial" pitchFamily="34" charset="0"/>
                </a:rPr>
                <a:t>:  </a:t>
              </a:r>
              <a:r>
                <a:rPr kumimoji="0" lang="fr-FR" sz="900" b="0" i="1" u="none" strike="noStrike" cap="none" normalizeH="0" baseline="0" dirty="0" smtClean="0">
                  <a:ln>
                    <a:noFill/>
                  </a:ln>
                  <a:solidFill>
                    <a:schemeClr val="tx1"/>
                  </a:solidFill>
                  <a:effectLst/>
                  <a:latin typeface="Calibri" pitchFamily="34" charset="0"/>
                  <a:cs typeface="Arial" pitchFamily="34" charset="0"/>
                </a:rPr>
                <a:t>Construction matérielle</a:t>
              </a:r>
            </a:p>
            <a:p>
              <a:pPr fontAlgn="base">
                <a:spcBef>
                  <a:spcPct val="0"/>
                </a:spcBef>
                <a:spcAft>
                  <a:spcPct val="0"/>
                </a:spcAft>
              </a:pPr>
              <a:r>
                <a:rPr lang="fr-FR" sz="900" i="1" dirty="0" smtClean="0">
                  <a:latin typeface="Calibri" pitchFamily="34" charset="0"/>
                  <a:cs typeface="Arial" pitchFamily="34" charset="0"/>
                </a:rPr>
                <a:t>Séance </a:t>
              </a:r>
              <a:r>
                <a:rPr lang="fr-FR" sz="900" i="1" dirty="0" smtClean="0">
                  <a:latin typeface="Calibri" pitchFamily="34" charset="0"/>
                  <a:cs typeface="Arial" pitchFamily="34" charset="0"/>
                </a:rPr>
                <a:t>0 : Représentations </a:t>
              </a:r>
              <a:r>
                <a:rPr lang="fr-FR" sz="900" i="1" dirty="0" smtClean="0">
                  <a:latin typeface="Calibri" pitchFamily="34" charset="0"/>
                  <a:cs typeface="Arial" pitchFamily="34" charset="0"/>
                </a:rPr>
                <a:t>initiales, </a:t>
              </a:r>
              <a:r>
                <a:rPr lang="fr-FR" sz="900" i="1" dirty="0" err="1" smtClean="0">
                  <a:latin typeface="Calibri" pitchFamily="34" charset="0"/>
                  <a:cs typeface="Arial" pitchFamily="34" charset="0"/>
                </a:rPr>
                <a:t>c</a:t>
              </a:r>
              <a:r>
                <a:rPr lang="fr-FR" sz="900" i="1" dirty="0" err="1" smtClean="0">
                  <a:latin typeface="Calibri" pitchFamily="34" charset="0"/>
                  <a:cs typeface="Arial" pitchFamily="34" charset="0"/>
                </a:rPr>
                <a:t>aractéris-tiques</a:t>
              </a:r>
              <a:r>
                <a:rPr lang="fr-FR" sz="900" i="1" dirty="0" smtClean="0">
                  <a:latin typeface="Calibri" pitchFamily="34" charset="0"/>
                  <a:cs typeface="Arial" pitchFamily="34" charset="0"/>
                </a:rPr>
                <a:t> </a:t>
              </a:r>
              <a:r>
                <a:rPr lang="fr-FR" sz="900" i="1" dirty="0" smtClean="0">
                  <a:latin typeface="Calibri" pitchFamily="34" charset="0"/>
                  <a:cs typeface="Arial" pitchFamily="34" charset="0"/>
                </a:rPr>
                <a:t>des </a:t>
              </a:r>
              <a:r>
                <a:rPr lang="fr-FR" sz="900" i="1" dirty="0" smtClean="0">
                  <a:latin typeface="Calibri" pitchFamily="34" charset="0"/>
                  <a:cs typeface="Arial" pitchFamily="34" charset="0"/>
                </a:rPr>
                <a:t>robots, choix </a:t>
              </a:r>
              <a:r>
                <a:rPr lang="fr-FR" sz="900" i="1" dirty="0" smtClean="0">
                  <a:latin typeface="Calibri" pitchFamily="34" charset="0"/>
                  <a:cs typeface="Arial" pitchFamily="34" charset="0"/>
                </a:rPr>
                <a:t>des groupes </a:t>
              </a:r>
              <a:endParaRPr lang="fr-FR" sz="900" i="1" dirty="0" smtClean="0">
                <a:latin typeface="Calibri" pitchFamily="34" charset="0"/>
                <a:cs typeface="Arial" pitchFamily="34" charset="0"/>
              </a:endParaRPr>
            </a:p>
            <a:p>
              <a:pPr fontAlgn="base">
                <a:spcBef>
                  <a:spcPct val="0"/>
                </a:spcBef>
                <a:spcAft>
                  <a:spcPct val="0"/>
                </a:spcAft>
              </a:pPr>
              <a:r>
                <a:rPr lang="fr-FR" sz="900" i="1" dirty="0" smtClean="0">
                  <a:latin typeface="Calibri" pitchFamily="34" charset="0"/>
                  <a:cs typeface="Arial" pitchFamily="34" charset="0"/>
                </a:rPr>
                <a:t>Séance </a:t>
              </a:r>
              <a:r>
                <a:rPr lang="fr-FR" sz="900" i="1" dirty="0" smtClean="0">
                  <a:latin typeface="Calibri" pitchFamily="34" charset="0"/>
                  <a:cs typeface="Arial" pitchFamily="34" charset="0"/>
                </a:rPr>
                <a:t>1 : Test des moteurs</a:t>
              </a:r>
              <a:endParaRPr lang="fr-FR" sz="900" i="1" dirty="0" smtClean="0">
                <a:latin typeface="Times New Roman" pitchFamily="18" charset="0"/>
                <a:cs typeface="Arial" pitchFamily="34" charset="0"/>
              </a:endParaRPr>
            </a:p>
            <a:p>
              <a:pPr fontAlgn="base">
                <a:spcBef>
                  <a:spcPct val="0"/>
                </a:spcBef>
                <a:spcAft>
                  <a:spcPct val="0"/>
                </a:spcAft>
              </a:pPr>
              <a:r>
                <a:rPr lang="fr-FR" sz="900" i="1" dirty="0" smtClean="0">
                  <a:latin typeface="Calibri" pitchFamily="34" charset="0"/>
                  <a:cs typeface="Arial" pitchFamily="34" charset="0"/>
                </a:rPr>
                <a:t>Séance </a:t>
              </a:r>
              <a:r>
                <a:rPr lang="fr-FR" sz="900" i="1" dirty="0" smtClean="0">
                  <a:latin typeface="Calibri" pitchFamily="34" charset="0"/>
                  <a:cs typeface="Arial" pitchFamily="34" charset="0"/>
                </a:rPr>
                <a:t>2 : Test des roues</a:t>
              </a:r>
              <a:endParaRPr lang="fr-FR" sz="900" i="1" dirty="0" smtClean="0">
                <a:latin typeface="Times New Roman" pitchFamily="18" charset="0"/>
                <a:cs typeface="Arial" pitchFamily="34" charset="0"/>
              </a:endParaRPr>
            </a:p>
            <a:p>
              <a:pPr fontAlgn="base">
                <a:spcBef>
                  <a:spcPct val="0"/>
                </a:spcBef>
                <a:spcAft>
                  <a:spcPct val="0"/>
                </a:spcAft>
              </a:pPr>
              <a:r>
                <a:rPr lang="fr-FR" sz="900" i="1" dirty="0" smtClean="0">
                  <a:latin typeface="Calibri" pitchFamily="34" charset="0"/>
                  <a:cs typeface="Arial" pitchFamily="34" charset="0"/>
                </a:rPr>
                <a:t>Séance </a:t>
              </a:r>
              <a:r>
                <a:rPr lang="fr-FR" sz="900" i="1" dirty="0" smtClean="0">
                  <a:latin typeface="Calibri" pitchFamily="34" charset="0"/>
                  <a:cs typeface="Arial" pitchFamily="34" charset="0"/>
                </a:rPr>
                <a:t>3 : Test de la géométrie du châssis</a:t>
              </a:r>
              <a:endParaRPr lang="fr-FR" sz="900" i="1" dirty="0" smtClean="0">
                <a:latin typeface="Times New Roman" pitchFamily="18" charset="0"/>
                <a:cs typeface="Arial" pitchFamily="34" charset="0"/>
              </a:endParaRPr>
            </a:p>
            <a:p>
              <a:pPr fontAlgn="base">
                <a:spcBef>
                  <a:spcPct val="0"/>
                </a:spcBef>
                <a:spcAft>
                  <a:spcPct val="0"/>
                </a:spcAft>
              </a:pPr>
              <a:r>
                <a:rPr lang="fr-FR" sz="900" i="1" dirty="0" smtClean="0">
                  <a:latin typeface="Calibri" pitchFamily="34" charset="0"/>
                  <a:cs typeface="Arial" pitchFamily="34" charset="0"/>
                </a:rPr>
                <a:t>Séance </a:t>
              </a:r>
              <a:r>
                <a:rPr lang="fr-FR" sz="900" i="1" dirty="0" smtClean="0">
                  <a:latin typeface="Calibri" pitchFamily="34" charset="0"/>
                  <a:cs typeface="Arial" pitchFamily="34" charset="0"/>
                </a:rPr>
                <a:t>4 (optionnelle) :  Test des pneus</a:t>
              </a:r>
              <a:endParaRPr lang="fr-FR" sz="900" i="1" dirty="0" smtClean="0">
                <a:latin typeface="Times New Roman" pitchFamily="18" charset="0"/>
                <a:cs typeface="Arial" pitchFamily="34" charset="0"/>
              </a:endParaRPr>
            </a:p>
            <a:p>
              <a:pPr fontAlgn="base">
                <a:spcBef>
                  <a:spcPct val="0"/>
                </a:spcBef>
                <a:spcAft>
                  <a:spcPct val="0"/>
                </a:spcAft>
              </a:pPr>
              <a:r>
                <a:rPr lang="fr-FR" sz="900" i="1" dirty="0" smtClean="0">
                  <a:latin typeface="Calibri" pitchFamily="34" charset="0"/>
                  <a:cs typeface="Arial" pitchFamily="34" charset="0"/>
                </a:rPr>
                <a:t>Séance </a:t>
              </a:r>
              <a:r>
                <a:rPr lang="fr-FR" sz="900" i="1" dirty="0" smtClean="0">
                  <a:latin typeface="Calibri" pitchFamily="34" charset="0"/>
                  <a:cs typeface="Arial" pitchFamily="34" charset="0"/>
                </a:rPr>
                <a:t>5 : Assemblage du robot, pilotage manuel</a:t>
              </a:r>
              <a:endParaRPr lang="fr-FR" sz="900" i="1" dirty="0" smtClean="0">
                <a:latin typeface="Times New Roman" pitchFamily="18" charset="0"/>
                <a:cs typeface="Arial" pitchFamily="34" charset="0"/>
              </a:endParaRPr>
            </a:p>
            <a:p>
              <a:pPr fontAlgn="base">
                <a:spcBef>
                  <a:spcPct val="0"/>
                </a:spcBef>
                <a:spcAft>
                  <a:spcPct val="0"/>
                </a:spcAft>
              </a:pPr>
              <a:r>
                <a:rPr lang="fr-FR" sz="900" i="1" dirty="0" smtClean="0">
                  <a:latin typeface="Calibri" pitchFamily="34" charset="0"/>
                  <a:cs typeface="Arial" pitchFamily="34" charset="0"/>
                </a:rPr>
                <a:t>Séance </a:t>
              </a:r>
              <a:r>
                <a:rPr lang="fr-FR" sz="900" i="1" dirty="0" smtClean="0">
                  <a:latin typeface="Calibri" pitchFamily="34" charset="0"/>
                  <a:cs typeface="Arial" pitchFamily="34" charset="0"/>
                </a:rPr>
                <a:t>6 : Présentation des différents robots au groupe classe</a:t>
              </a:r>
              <a:endParaRPr lang="fr-FR" sz="900" i="1" dirty="0" smtClean="0">
                <a:latin typeface="Times New Roman" pitchFamily="18" charset="0"/>
                <a:cs typeface="Arial" pitchFamily="34" charset="0"/>
              </a:endParaRPr>
            </a:p>
            <a:p>
              <a:pPr marL="0" marR="0" lvl="0" indent="0" defTabSz="914400" rtl="0" eaLnBrk="1" fontAlgn="base" latinLnBrk="0" hangingPunct="1">
                <a:lnSpc>
                  <a:spcPct val="100000"/>
                </a:lnSpc>
                <a:spcBef>
                  <a:spcPct val="0"/>
                </a:spcBef>
                <a:spcAft>
                  <a:spcPct val="0"/>
                </a:spcAft>
                <a:buClrTx/>
                <a:buSzTx/>
                <a:buFontTx/>
                <a:buNone/>
                <a:tabLst/>
              </a:pPr>
              <a:endParaRPr kumimoji="0" lang="fr-FR" sz="900" b="0" i="1" u="none" strike="noStrike" cap="none" normalizeH="0" baseline="0" dirty="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fr-FR" sz="9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8" name="Text Box 4"/>
            <p:cNvSpPr txBox="1">
              <a:spLocks noChangeArrowheads="1"/>
            </p:cNvSpPr>
            <p:nvPr/>
          </p:nvSpPr>
          <p:spPr bwMode="auto">
            <a:xfrm>
              <a:off x="7138" y="6620"/>
              <a:ext cx="4079" cy="27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900" b="1" i="0" u="none" strike="noStrike" cap="none" normalizeH="0" baseline="0" dirty="0" smtClean="0">
                  <a:ln>
                    <a:noFill/>
                  </a:ln>
                  <a:solidFill>
                    <a:schemeClr val="tx1"/>
                  </a:solidFill>
                  <a:effectLst/>
                  <a:latin typeface="Calibri" pitchFamily="34" charset="0"/>
                  <a:cs typeface="Arial" pitchFamily="34" charset="0"/>
                </a:rPr>
                <a:t>2</a:t>
              </a:r>
              <a:r>
                <a:rPr kumimoji="0" lang="fr-FR" sz="900" b="1" i="0" u="none" strike="noStrike" cap="none" normalizeH="0" baseline="30000" dirty="0" smtClean="0">
                  <a:ln>
                    <a:noFill/>
                  </a:ln>
                  <a:solidFill>
                    <a:schemeClr val="tx1"/>
                  </a:solidFill>
                  <a:effectLst/>
                  <a:latin typeface="Calibri" pitchFamily="34" charset="0"/>
                  <a:cs typeface="Arial" pitchFamily="34" charset="0"/>
                </a:rPr>
                <a:t>ème</a:t>
              </a:r>
              <a:r>
                <a:rPr kumimoji="0" lang="fr-FR" sz="900" b="1" i="0" u="none" strike="noStrike" cap="none" normalizeH="0" baseline="0" dirty="0" smtClean="0">
                  <a:ln>
                    <a:noFill/>
                  </a:ln>
                  <a:solidFill>
                    <a:schemeClr val="tx1"/>
                  </a:solidFill>
                  <a:effectLst/>
                  <a:latin typeface="Calibri" pitchFamily="34" charset="0"/>
                  <a:cs typeface="Arial" pitchFamily="34" charset="0"/>
                </a:rPr>
                <a:t> </a:t>
              </a:r>
              <a:r>
                <a:rPr kumimoji="0" lang="fr-FR" sz="900" b="1" i="0" u="none" strike="noStrike" cap="none" normalizeH="0" baseline="0" dirty="0" smtClean="0">
                  <a:ln>
                    <a:noFill/>
                  </a:ln>
                  <a:solidFill>
                    <a:schemeClr val="tx1"/>
                  </a:solidFill>
                  <a:effectLst/>
                  <a:latin typeface="Calibri" pitchFamily="34" charset="0"/>
                  <a:cs typeface="Arial" pitchFamily="34" charset="0"/>
                </a:rPr>
                <a:t>séquence</a:t>
              </a:r>
              <a:r>
                <a:rPr kumimoji="0" lang="fr-FR" sz="900" b="0" i="0" u="none" strike="noStrike" cap="none" normalizeH="0" baseline="0" dirty="0" smtClean="0">
                  <a:ln>
                    <a:noFill/>
                  </a:ln>
                  <a:solidFill>
                    <a:schemeClr val="tx1"/>
                  </a:solidFill>
                  <a:effectLst/>
                  <a:latin typeface="Calibri" pitchFamily="34" charset="0"/>
                  <a:cs typeface="Arial" pitchFamily="34" charset="0"/>
                </a:rPr>
                <a:t> : </a:t>
              </a:r>
              <a:r>
                <a:rPr kumimoji="0" lang="fr-FR" sz="900" b="0" i="1" u="none" strike="noStrike" cap="none" normalizeH="0" baseline="0" dirty="0" smtClean="0">
                  <a:ln>
                    <a:noFill/>
                  </a:ln>
                  <a:solidFill>
                    <a:schemeClr val="tx1"/>
                  </a:solidFill>
                  <a:effectLst/>
                  <a:latin typeface="Calibri" pitchFamily="34" charset="0"/>
                  <a:cs typeface="Arial" pitchFamily="34" charset="0"/>
                </a:rPr>
                <a:t>Pilotage</a:t>
              </a:r>
              <a:endParaRPr kumimoji="0" lang="fr-FR" sz="900" b="0" i="1" u="none" strike="noStrike" cap="none" normalizeH="0" baseline="0" dirty="0" smtClean="0">
                <a:ln>
                  <a:noFill/>
                </a:ln>
                <a:solidFill>
                  <a:schemeClr val="tx1"/>
                </a:solidFill>
                <a:effectLst/>
                <a:latin typeface="Times New Roman" pitchFamily="18" charset="0"/>
                <a:cs typeface="Arial" pitchFamily="34" charset="0"/>
              </a:endParaRPr>
            </a:p>
            <a:p>
              <a:pPr fontAlgn="base">
                <a:spcBef>
                  <a:spcPct val="0"/>
                </a:spcBef>
                <a:spcAft>
                  <a:spcPct val="0"/>
                </a:spcAft>
              </a:pPr>
              <a:r>
                <a:rPr lang="fr-FR" sz="900" i="1" dirty="0" smtClean="0">
                  <a:latin typeface="Calibri" pitchFamily="34" charset="0"/>
                  <a:cs typeface="Arial" pitchFamily="34" charset="0"/>
                </a:rPr>
                <a:t>Séance 1 : Piloter une </a:t>
              </a:r>
              <a:r>
                <a:rPr lang="fr-FR" sz="900" i="1" dirty="0" err="1" smtClean="0">
                  <a:latin typeface="Calibri" pitchFamily="34" charset="0"/>
                  <a:cs typeface="Arial" pitchFamily="34" charset="0"/>
                </a:rPr>
                <a:t>led</a:t>
              </a:r>
              <a:endParaRPr lang="fr-FR" sz="900" i="1" dirty="0" smtClean="0">
                <a:latin typeface="Times New Roman" pitchFamily="18" charset="0"/>
                <a:cs typeface="Arial" pitchFamily="34" charset="0"/>
              </a:endParaRPr>
            </a:p>
            <a:p>
              <a:pPr fontAlgn="base">
                <a:spcBef>
                  <a:spcPct val="0"/>
                </a:spcBef>
                <a:spcAft>
                  <a:spcPct val="0"/>
                </a:spcAft>
              </a:pPr>
              <a:r>
                <a:rPr lang="fr-FR" sz="900" i="1" dirty="0" smtClean="0">
                  <a:latin typeface="Calibri" pitchFamily="34" charset="0"/>
                  <a:cs typeface="Arial" pitchFamily="34" charset="0"/>
                </a:rPr>
                <a:t>Séance 2 : Piloter un feu tricolore et une plaque 2*3 </a:t>
              </a:r>
              <a:r>
                <a:rPr lang="fr-FR" sz="900" i="1" dirty="0" err="1" smtClean="0">
                  <a:latin typeface="Calibri" pitchFamily="34" charset="0"/>
                  <a:cs typeface="Arial" pitchFamily="34" charset="0"/>
                </a:rPr>
                <a:t>leds</a:t>
              </a:r>
              <a:endParaRPr lang="fr-FR" sz="900" i="1" dirty="0" smtClean="0">
                <a:latin typeface="Times New Roman" pitchFamily="18" charset="0"/>
                <a:cs typeface="Arial" pitchFamily="34" charset="0"/>
              </a:endParaRPr>
            </a:p>
            <a:p>
              <a:pPr fontAlgn="base">
                <a:spcBef>
                  <a:spcPct val="0"/>
                </a:spcBef>
                <a:spcAft>
                  <a:spcPct val="0"/>
                </a:spcAft>
              </a:pPr>
              <a:r>
                <a:rPr lang="fr-FR" sz="900" i="1" dirty="0" smtClean="0">
                  <a:latin typeface="Calibri" pitchFamily="34" charset="0"/>
                  <a:cs typeface="Arial" pitchFamily="34" charset="0"/>
                </a:rPr>
                <a:t>Séance 3 (optionnelle) : </a:t>
              </a:r>
              <a:r>
                <a:rPr lang="fr-FR" sz="900" i="1" dirty="0" smtClean="0">
                  <a:latin typeface="Calibri" pitchFamily="34" charset="0"/>
                  <a:cs typeface="Arial" pitchFamily="34" charset="0"/>
                </a:rPr>
                <a:t>Piloter </a:t>
              </a:r>
              <a:r>
                <a:rPr lang="fr-FR" sz="900" i="1" dirty="0" smtClean="0">
                  <a:latin typeface="Calibri" pitchFamily="34" charset="0"/>
                  <a:cs typeface="Arial" pitchFamily="34" charset="0"/>
                </a:rPr>
                <a:t>une barre graphe (8 </a:t>
              </a:r>
              <a:r>
                <a:rPr lang="fr-FR" sz="900" i="1" dirty="0" err="1" smtClean="0">
                  <a:latin typeface="Calibri" pitchFamily="34" charset="0"/>
                  <a:cs typeface="Arial" pitchFamily="34" charset="0"/>
                </a:rPr>
                <a:t>leds</a:t>
              </a:r>
              <a:r>
                <a:rPr lang="fr-FR" sz="900" i="1" dirty="0" smtClean="0">
                  <a:latin typeface="Calibri" pitchFamily="34" charset="0"/>
                  <a:cs typeface="Arial" pitchFamily="34" charset="0"/>
                </a:rPr>
                <a:t>)</a:t>
              </a:r>
              <a:endParaRPr lang="fr-FR" sz="900" i="1" dirty="0" smtClean="0">
                <a:latin typeface="Times New Roman" pitchFamily="18" charset="0"/>
                <a:cs typeface="Arial" pitchFamily="34" charset="0"/>
              </a:endParaRPr>
            </a:p>
            <a:p>
              <a:pPr fontAlgn="base">
                <a:spcBef>
                  <a:spcPct val="0"/>
                </a:spcBef>
                <a:spcAft>
                  <a:spcPct val="0"/>
                </a:spcAft>
              </a:pPr>
              <a:r>
                <a:rPr lang="fr-FR" sz="900" i="1" dirty="0" smtClean="0">
                  <a:latin typeface="Calibri" pitchFamily="34" charset="0"/>
                  <a:cs typeface="Arial" pitchFamily="34" charset="0"/>
                </a:rPr>
                <a:t>Séance 4 (optionnelle) : </a:t>
              </a:r>
              <a:r>
                <a:rPr lang="fr-FR" sz="900" i="1" dirty="0" smtClean="0">
                  <a:latin typeface="Calibri" pitchFamily="34" charset="0"/>
                  <a:cs typeface="Arial" pitchFamily="34" charset="0"/>
                </a:rPr>
                <a:t>Piloter </a:t>
              </a:r>
              <a:r>
                <a:rPr lang="fr-FR" sz="900" i="1" dirty="0" smtClean="0">
                  <a:latin typeface="Calibri" pitchFamily="34" charset="0"/>
                  <a:cs typeface="Arial" pitchFamily="34" charset="0"/>
                </a:rPr>
                <a:t> un afficheur 7 segments</a:t>
              </a:r>
              <a:endParaRPr lang="fr-FR" sz="900" i="1" dirty="0" smtClean="0">
                <a:latin typeface="Times New Roman" pitchFamily="18" charset="0"/>
                <a:cs typeface="Arial" pitchFamily="34" charset="0"/>
              </a:endParaRPr>
            </a:p>
            <a:p>
              <a:pPr fontAlgn="base">
                <a:spcBef>
                  <a:spcPct val="0"/>
                </a:spcBef>
                <a:spcAft>
                  <a:spcPct val="0"/>
                </a:spcAft>
              </a:pPr>
              <a:r>
                <a:rPr lang="fr-FR" sz="900" i="1" dirty="0" smtClean="0">
                  <a:latin typeface="Calibri" pitchFamily="34" charset="0"/>
                  <a:cs typeface="Arial" pitchFamily="34" charset="0"/>
                </a:rPr>
                <a:t>Séance 5 </a:t>
              </a:r>
              <a:r>
                <a:rPr lang="fr-FR" sz="900" i="1" dirty="0" smtClean="0">
                  <a:latin typeface="Calibri" pitchFamily="34" charset="0"/>
                  <a:cs typeface="Arial" pitchFamily="34" charset="0"/>
                </a:rPr>
                <a:t>(optionnelle) : </a:t>
              </a:r>
              <a:r>
                <a:rPr lang="fr-FR" sz="900" i="1" dirty="0" smtClean="0">
                  <a:latin typeface="Calibri" pitchFamily="34" charset="0"/>
                  <a:cs typeface="Arial" pitchFamily="34" charset="0"/>
                </a:rPr>
                <a:t>Récupérer l’information d’un bouton poussoir pour piloter une </a:t>
              </a:r>
              <a:r>
                <a:rPr lang="fr-FR" sz="900" i="1" dirty="0" err="1" smtClean="0">
                  <a:latin typeface="Calibri" pitchFamily="34" charset="0"/>
                  <a:cs typeface="Arial" pitchFamily="34" charset="0"/>
                </a:rPr>
                <a:t>led</a:t>
              </a:r>
              <a:endParaRPr lang="fr-FR" sz="900" i="1" dirty="0" smtClean="0">
                <a:latin typeface="Times New Roman" pitchFamily="18" charset="0"/>
                <a:cs typeface="Arial" pitchFamily="34" charset="0"/>
              </a:endParaRPr>
            </a:p>
            <a:p>
              <a:pPr fontAlgn="base">
                <a:spcBef>
                  <a:spcPct val="0"/>
                </a:spcBef>
                <a:spcAft>
                  <a:spcPct val="0"/>
                </a:spcAft>
              </a:pPr>
              <a:r>
                <a:rPr lang="fr-FR" sz="900" i="1" dirty="0" smtClean="0">
                  <a:latin typeface="Calibri" pitchFamily="34" charset="0"/>
                  <a:cs typeface="Arial" pitchFamily="34" charset="0"/>
                </a:rPr>
                <a:t>Séance 6 :  Piloter un moteur, piloter 2 moteurs</a:t>
              </a:r>
            </a:p>
            <a:p>
              <a:pPr fontAlgn="base">
                <a:spcBef>
                  <a:spcPct val="0"/>
                </a:spcBef>
                <a:spcAft>
                  <a:spcPct val="0"/>
                </a:spcAft>
              </a:pPr>
              <a:r>
                <a:rPr lang="fr-FR" sz="900" i="1" dirty="0" smtClean="0">
                  <a:latin typeface="Calibri" pitchFamily="34" charset="0"/>
                  <a:cs typeface="Arial" pitchFamily="34" charset="0"/>
                </a:rPr>
                <a:t>Séance 7 </a:t>
              </a:r>
              <a:r>
                <a:rPr lang="fr-FR" sz="900" i="1" dirty="0" smtClean="0">
                  <a:latin typeface="Calibri" pitchFamily="34" charset="0"/>
                  <a:cs typeface="Arial" pitchFamily="34" charset="0"/>
                </a:rPr>
                <a:t>: </a:t>
              </a:r>
              <a:r>
                <a:rPr lang="fr-FR" sz="900" i="1" dirty="0" smtClean="0">
                  <a:latin typeface="Calibri" pitchFamily="34" charset="0"/>
                  <a:cs typeface="Arial" pitchFamily="34" charset="0"/>
                </a:rPr>
                <a:t> Piloter le robot</a:t>
              </a:r>
              <a:r>
                <a:rPr lang="fr-FR" sz="900" i="1" dirty="0" smtClean="0">
                  <a:latin typeface="Calibri" pitchFamily="34" charset="0"/>
                  <a:cs typeface="Arial" pitchFamily="34" charset="0"/>
                </a:rPr>
                <a:t> </a:t>
              </a:r>
              <a:r>
                <a:rPr lang="fr-FR" sz="900" i="1" dirty="0" smtClean="0">
                  <a:latin typeface="Calibri" pitchFamily="34" charset="0"/>
                  <a:cs typeface="Arial" pitchFamily="34" charset="0"/>
                </a:rPr>
                <a:t>. Écrire le programme pour le parcours du </a:t>
              </a:r>
              <a:r>
                <a:rPr lang="fr-FR" sz="900" i="1" dirty="0" smtClean="0">
                  <a:latin typeface="Calibri" pitchFamily="34" charset="0"/>
                  <a:cs typeface="Arial" pitchFamily="34" charset="0"/>
                </a:rPr>
                <a:t>circuit </a:t>
              </a:r>
              <a:endParaRPr lang="fr-FR" sz="900" i="1" dirty="0" smtClean="0">
                <a:latin typeface="Calibri" pitchFamily="34" charset="0"/>
                <a:cs typeface="Arial" pitchFamily="34" charset="0"/>
              </a:endParaRPr>
            </a:p>
            <a:p>
              <a:pPr fontAlgn="base">
                <a:spcBef>
                  <a:spcPct val="0"/>
                </a:spcBef>
                <a:spcAft>
                  <a:spcPct val="0"/>
                </a:spcAft>
              </a:pPr>
              <a:r>
                <a:rPr lang="fr-FR" sz="900" i="1" dirty="0" smtClean="0">
                  <a:latin typeface="Calibri" pitchFamily="34" charset="0"/>
                  <a:cs typeface="Arial" pitchFamily="34" charset="0"/>
                </a:rPr>
                <a:t>Séance 8 : Tests et validation du robot Présentation des différents robots au groupe classe</a:t>
              </a:r>
              <a:endParaRPr lang="fr-FR" sz="900" i="1" dirty="0" smtClean="0">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fr-FR" sz="9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1031" name="AutoShape 7"/>
            <p:cNvCxnSpPr>
              <a:cxnSpLocks noChangeShapeType="1"/>
            </p:cNvCxnSpPr>
            <p:nvPr/>
          </p:nvCxnSpPr>
          <p:spPr bwMode="auto">
            <a:xfrm rot="300000">
              <a:off x="9166" y="6331"/>
              <a:ext cx="24" cy="227"/>
            </a:xfrm>
            <a:prstGeom prst="straightConnector1">
              <a:avLst/>
            </a:prstGeom>
            <a:noFill/>
            <a:ln w="9525">
              <a:solidFill>
                <a:srgbClr val="000000"/>
              </a:solidFill>
              <a:round/>
              <a:headEnd/>
              <a:tailEnd type="triangle" w="med" len="med"/>
            </a:ln>
          </p:spPr>
        </p:cxnSp>
      </p:grpSp>
      <p:sp>
        <p:nvSpPr>
          <p:cNvPr id="35" name="ZoneTexte 34"/>
          <p:cNvSpPr txBox="1"/>
          <p:nvPr/>
        </p:nvSpPr>
        <p:spPr>
          <a:xfrm>
            <a:off x="4714860" y="6825086"/>
            <a:ext cx="2143140" cy="1954381"/>
          </a:xfrm>
          <a:prstGeom prst="rect">
            <a:avLst/>
          </a:prstGeom>
          <a:noFill/>
          <a:ln w="3175">
            <a:solidFill>
              <a:schemeClr val="tx1"/>
            </a:solidFill>
            <a:prstDash val="sysDash"/>
          </a:ln>
        </p:spPr>
        <p:txBody>
          <a:bodyPr wrap="square" rtlCol="0">
            <a:spAutoFit/>
          </a:bodyPr>
          <a:lstStyle/>
          <a:p>
            <a:pPr algn="ctr"/>
            <a:r>
              <a:rPr lang="fr-FR" sz="1000" b="1" dirty="0" smtClean="0"/>
              <a:t>MATERIEL</a:t>
            </a:r>
          </a:p>
          <a:p>
            <a:pPr algn="ctr"/>
            <a:endParaRPr lang="fr-FR" sz="1000" b="1" dirty="0" smtClean="0"/>
          </a:p>
          <a:p>
            <a:pPr algn="ctr"/>
            <a:endParaRPr lang="fr-FR" sz="1000" b="1" i="1" dirty="0" smtClean="0"/>
          </a:p>
          <a:p>
            <a:pPr algn="ctr"/>
            <a:endParaRPr lang="fr-FR" sz="1000" b="1" i="1" dirty="0" smtClean="0"/>
          </a:p>
          <a:p>
            <a:pPr algn="ctr"/>
            <a:endParaRPr lang="fr-FR" sz="1000" b="1" i="1" dirty="0" smtClean="0"/>
          </a:p>
          <a:p>
            <a:pPr algn="ctr"/>
            <a:endParaRPr lang="fr-FR" sz="1000" b="1" i="1" dirty="0" smtClean="0"/>
          </a:p>
          <a:p>
            <a:pPr algn="ctr"/>
            <a:endParaRPr lang="fr-FR" sz="800" b="1" i="1" dirty="0" smtClean="0"/>
          </a:p>
          <a:p>
            <a:pPr algn="ctr"/>
            <a:endParaRPr lang="fr-FR" sz="800" i="1" dirty="0" smtClean="0"/>
          </a:p>
          <a:p>
            <a:pPr algn="just"/>
            <a:endParaRPr lang="fr-FR" sz="900" i="1" dirty="0" smtClean="0"/>
          </a:p>
          <a:p>
            <a:pPr algn="just"/>
            <a:endParaRPr lang="fr-FR" sz="900" i="1" dirty="0" smtClean="0"/>
          </a:p>
          <a:p>
            <a:pPr algn="just"/>
            <a:endParaRPr lang="fr-FR" sz="900" i="1" dirty="0" smtClean="0"/>
          </a:p>
          <a:p>
            <a:pPr algn="just"/>
            <a:endParaRPr lang="fr-FR" sz="900" i="1" dirty="0" smtClean="0"/>
          </a:p>
          <a:p>
            <a:pPr algn="just"/>
            <a:endParaRPr lang="fr-FR" sz="900" i="1" dirty="0" smtClean="0"/>
          </a:p>
        </p:txBody>
      </p:sp>
      <p:sp>
        <p:nvSpPr>
          <p:cNvPr id="36" name="ZoneTexte 35"/>
          <p:cNvSpPr txBox="1"/>
          <p:nvPr/>
        </p:nvSpPr>
        <p:spPr>
          <a:xfrm>
            <a:off x="4745859" y="2302480"/>
            <a:ext cx="2000264" cy="4262705"/>
          </a:xfrm>
          <a:prstGeom prst="rect">
            <a:avLst/>
          </a:prstGeom>
          <a:noFill/>
          <a:ln w="3175">
            <a:solidFill>
              <a:schemeClr val="tx1"/>
            </a:solidFill>
            <a:prstDash val="sysDash"/>
          </a:ln>
        </p:spPr>
        <p:txBody>
          <a:bodyPr wrap="square" rtlCol="0">
            <a:spAutoFit/>
          </a:bodyPr>
          <a:lstStyle/>
          <a:p>
            <a:pPr algn="ctr"/>
            <a:r>
              <a:rPr lang="fr-FR" sz="1000" b="1" dirty="0" smtClean="0"/>
              <a:t>LIEN </a:t>
            </a:r>
            <a:r>
              <a:rPr lang="fr-FR" sz="1000" b="1" dirty="0" smtClean="0"/>
              <a:t>AVEC LES PROGRAMMES</a:t>
            </a:r>
          </a:p>
          <a:p>
            <a:pPr algn="just"/>
            <a:endParaRPr lang="fr-FR" sz="900" b="1" i="1" dirty="0" smtClean="0"/>
          </a:p>
          <a:p>
            <a:pPr algn="just"/>
            <a:r>
              <a:rPr lang="fr-FR" sz="900" b="1" i="1" dirty="0" smtClean="0"/>
              <a:t>Domaines </a:t>
            </a:r>
            <a:r>
              <a:rPr lang="fr-FR" sz="900" b="1" i="1" dirty="0" smtClean="0"/>
              <a:t>du socle </a:t>
            </a:r>
          </a:p>
          <a:p>
            <a:pPr algn="just">
              <a:buFont typeface="Arial" pitchFamily="34" charset="0"/>
              <a:buChar char="•"/>
            </a:pPr>
            <a:r>
              <a:rPr lang="fr-FR" sz="900" i="1" dirty="0" smtClean="0"/>
              <a:t> Systèmes </a:t>
            </a:r>
            <a:r>
              <a:rPr lang="fr-FR" sz="900" i="1" dirty="0" smtClean="0"/>
              <a:t>naturels et systèmes </a:t>
            </a:r>
            <a:r>
              <a:rPr lang="fr-FR" sz="900" i="1" dirty="0" smtClean="0"/>
              <a:t>techniques</a:t>
            </a:r>
          </a:p>
          <a:p>
            <a:pPr algn="just">
              <a:buFont typeface="Arial" pitchFamily="34" charset="0"/>
              <a:buChar char="•"/>
            </a:pPr>
            <a:r>
              <a:rPr lang="fr-FR" sz="900" i="1" dirty="0" smtClean="0"/>
              <a:t> Méthodes </a:t>
            </a:r>
            <a:r>
              <a:rPr lang="fr-FR" sz="900" i="1" dirty="0" smtClean="0"/>
              <a:t>et outils pour </a:t>
            </a:r>
            <a:r>
              <a:rPr lang="fr-FR" sz="900" i="1" dirty="0" smtClean="0"/>
              <a:t>apprendre</a:t>
            </a:r>
          </a:p>
          <a:p>
            <a:pPr algn="just">
              <a:buFont typeface="Arial" pitchFamily="34" charset="0"/>
              <a:buChar char="•"/>
            </a:pPr>
            <a:r>
              <a:rPr lang="fr-FR" sz="900" i="1" dirty="0" smtClean="0"/>
              <a:t> Langages</a:t>
            </a:r>
            <a:r>
              <a:rPr lang="fr-FR" sz="900" i="1" dirty="0" smtClean="0"/>
              <a:t> : langage scientifique et mathématique</a:t>
            </a:r>
          </a:p>
          <a:p>
            <a:pPr algn="just"/>
            <a:r>
              <a:rPr lang="fr-FR" sz="900" b="1" i="1" dirty="0" smtClean="0"/>
              <a:t>Compétences travaillées</a:t>
            </a:r>
          </a:p>
          <a:p>
            <a:pPr>
              <a:buFont typeface="Arial" pitchFamily="34" charset="0"/>
              <a:buChar char="•"/>
            </a:pPr>
            <a:r>
              <a:rPr lang="fr-FR" sz="900" i="1" dirty="0" smtClean="0"/>
              <a:t> Pratiquer </a:t>
            </a:r>
            <a:r>
              <a:rPr lang="fr-FR" sz="900" i="1" dirty="0" smtClean="0"/>
              <a:t>des </a:t>
            </a:r>
            <a:r>
              <a:rPr lang="fr-FR" sz="900" i="1" dirty="0" smtClean="0"/>
              <a:t>démarches </a:t>
            </a:r>
            <a:r>
              <a:rPr lang="fr-FR" sz="900" i="1" dirty="0" smtClean="0"/>
              <a:t>scientifiques et technologiques</a:t>
            </a:r>
          </a:p>
          <a:p>
            <a:pPr>
              <a:buFont typeface="Arial" pitchFamily="34" charset="0"/>
              <a:buChar char="•"/>
            </a:pPr>
            <a:r>
              <a:rPr lang="fr-FR" sz="900" i="1" dirty="0" smtClean="0"/>
              <a:t> Décrire </a:t>
            </a:r>
            <a:r>
              <a:rPr lang="fr-FR" sz="900" i="1" dirty="0" smtClean="0"/>
              <a:t>le fonctionnement d’un objet technique</a:t>
            </a:r>
          </a:p>
          <a:p>
            <a:pPr>
              <a:buFont typeface="Arial" pitchFamily="34" charset="0"/>
              <a:buChar char="•"/>
            </a:pPr>
            <a:r>
              <a:rPr lang="fr-FR" sz="900" i="1" dirty="0" smtClean="0"/>
              <a:t> Réaliser </a:t>
            </a:r>
            <a:r>
              <a:rPr lang="fr-FR" sz="900" i="1" dirty="0" smtClean="0"/>
              <a:t>en équipe tout ou partie d’un objet technique</a:t>
            </a:r>
          </a:p>
          <a:p>
            <a:pPr>
              <a:buFont typeface="Arial" pitchFamily="34" charset="0"/>
              <a:buChar char="•"/>
            </a:pPr>
            <a:r>
              <a:rPr lang="fr-FR" sz="900" i="1" dirty="0" smtClean="0"/>
              <a:t> S’approprier </a:t>
            </a:r>
            <a:r>
              <a:rPr lang="fr-FR" sz="900" i="1" dirty="0" smtClean="0"/>
              <a:t>des outils et des méthodes : mesures, traces… </a:t>
            </a:r>
            <a:endParaRPr lang="fr-FR" sz="900" i="1" dirty="0" smtClean="0"/>
          </a:p>
          <a:p>
            <a:pPr algn="just"/>
            <a:r>
              <a:rPr lang="fr-FR" sz="900" b="1" i="1" dirty="0" smtClean="0"/>
              <a:t>Connaissances</a:t>
            </a:r>
          </a:p>
          <a:p>
            <a:pPr>
              <a:buFont typeface="Arial" pitchFamily="34" charset="0"/>
              <a:buChar char="•"/>
            </a:pPr>
            <a:r>
              <a:rPr lang="fr-FR" sz="900" i="1" dirty="0" smtClean="0"/>
              <a:t> Décrire </a:t>
            </a:r>
            <a:r>
              <a:rPr lang="fr-FR" sz="900" i="1" dirty="0" smtClean="0"/>
              <a:t>un mouvement</a:t>
            </a:r>
          </a:p>
          <a:p>
            <a:pPr>
              <a:buFont typeface="Arial" pitchFamily="34" charset="0"/>
              <a:buChar char="•"/>
            </a:pPr>
            <a:r>
              <a:rPr lang="fr-FR" sz="900" i="1" dirty="0" smtClean="0"/>
              <a:t> Comparaison </a:t>
            </a:r>
            <a:r>
              <a:rPr lang="fr-FR" sz="900" i="1" dirty="0" smtClean="0"/>
              <a:t>de solutions techniques : constitutions, fonctions, organes</a:t>
            </a:r>
          </a:p>
          <a:p>
            <a:pPr>
              <a:buFont typeface="Arial" pitchFamily="34" charset="0"/>
              <a:buChar char="•"/>
            </a:pPr>
            <a:r>
              <a:rPr lang="fr-FR" sz="900" i="1" dirty="0" smtClean="0"/>
              <a:t> Élaborer </a:t>
            </a:r>
            <a:r>
              <a:rPr lang="fr-FR" sz="900" i="1" dirty="0" smtClean="0"/>
              <a:t>un protocole pour appréhender la notion de vitesse d’un mouvement</a:t>
            </a:r>
          </a:p>
          <a:p>
            <a:pPr>
              <a:buFont typeface="Arial" pitchFamily="34" charset="0"/>
              <a:buChar char="•"/>
            </a:pPr>
            <a:r>
              <a:rPr lang="fr-FR" sz="900" i="1" dirty="0" smtClean="0"/>
              <a:t> Fabrication </a:t>
            </a:r>
            <a:r>
              <a:rPr lang="fr-FR" sz="900" i="1" dirty="0" smtClean="0"/>
              <a:t>d’un objet technique, énergie</a:t>
            </a:r>
          </a:p>
          <a:p>
            <a:pPr>
              <a:buFont typeface="Arial" pitchFamily="34" charset="0"/>
              <a:buChar char="•"/>
            </a:pPr>
            <a:r>
              <a:rPr lang="fr-FR" sz="900" i="1" dirty="0" smtClean="0"/>
              <a:t> Nature </a:t>
            </a:r>
            <a:r>
              <a:rPr lang="fr-FR" sz="900" i="1" dirty="0" smtClean="0"/>
              <a:t>d’un signal, d’une </a:t>
            </a:r>
            <a:r>
              <a:rPr lang="fr-FR" sz="900" i="1" dirty="0" smtClean="0"/>
              <a:t>information</a:t>
            </a:r>
          </a:p>
          <a:p>
            <a:pPr>
              <a:buFont typeface="Arial" pitchFamily="34" charset="0"/>
              <a:buChar char="•"/>
            </a:pPr>
            <a:r>
              <a:rPr lang="fr-FR" sz="900" i="1" dirty="0" smtClean="0"/>
              <a:t> </a:t>
            </a:r>
            <a:r>
              <a:rPr lang="fr-FR" sz="900" i="1" dirty="0" smtClean="0"/>
              <a:t>Initiation la programmation, algorithme</a:t>
            </a:r>
          </a:p>
        </p:txBody>
      </p:sp>
      <p:sp>
        <p:nvSpPr>
          <p:cNvPr id="37" name="ZoneTexte 36"/>
          <p:cNvSpPr txBox="1"/>
          <p:nvPr/>
        </p:nvSpPr>
        <p:spPr>
          <a:xfrm>
            <a:off x="214289" y="3059505"/>
            <a:ext cx="1841281" cy="4001095"/>
          </a:xfrm>
          <a:prstGeom prst="rect">
            <a:avLst/>
          </a:prstGeom>
          <a:noFill/>
          <a:ln w="3175">
            <a:solidFill>
              <a:schemeClr val="tx1"/>
            </a:solidFill>
            <a:prstDash val="sysDash"/>
          </a:ln>
        </p:spPr>
        <p:txBody>
          <a:bodyPr wrap="square" rtlCol="0">
            <a:spAutoFit/>
          </a:bodyPr>
          <a:lstStyle/>
          <a:p>
            <a:pPr algn="ctr"/>
            <a:r>
              <a:rPr lang="fr-FR" sz="1000" b="1" dirty="0" smtClean="0"/>
              <a:t>DEMARCHE D’INVESTIGATION</a:t>
            </a:r>
          </a:p>
          <a:p>
            <a:pPr algn="ctr"/>
            <a:r>
              <a:rPr lang="fr-FR" sz="1000" b="1" dirty="0" smtClean="0"/>
              <a:t>DEMARCHE TECHNOLOGIQUE</a:t>
            </a:r>
            <a:endParaRPr lang="fr-FR" sz="1000" b="1" dirty="0" smtClean="0"/>
          </a:p>
          <a:p>
            <a:pPr algn="just"/>
            <a:endParaRPr lang="fr-FR" sz="900" b="1" dirty="0" smtClean="0"/>
          </a:p>
          <a:p>
            <a:pPr algn="just"/>
            <a:r>
              <a:rPr lang="fr-FR" sz="900" b="1" i="1" u="sng" dirty="0" smtClean="0"/>
              <a:t>Un projet </a:t>
            </a:r>
          </a:p>
          <a:p>
            <a:pPr algn="just"/>
            <a:r>
              <a:rPr lang="fr-FR" sz="900" i="1" dirty="0" smtClean="0"/>
              <a:t>Les élèves sont amenés à définir et à construire le « meilleur » robot : le plus rapide, le plus agile, le plus délicat, etc., en sélectionnant des composants adaptés présents dans la mallette. Ils construisent </a:t>
            </a:r>
            <a:r>
              <a:rPr lang="fr-FR" sz="900" i="1" dirty="0" err="1" smtClean="0"/>
              <a:t>pro-gressivement</a:t>
            </a:r>
            <a:r>
              <a:rPr lang="fr-FR" sz="900" i="1" dirty="0" smtClean="0"/>
              <a:t> le cahier des charges et s’en approprient la notion.</a:t>
            </a:r>
          </a:p>
          <a:p>
            <a:pPr algn="just"/>
            <a:endParaRPr lang="fr-FR" sz="900" i="1" dirty="0" smtClean="0"/>
          </a:p>
          <a:p>
            <a:pPr algn="just"/>
            <a:r>
              <a:rPr lang="fr-FR" sz="900" b="1" i="1" u="sng" dirty="0" smtClean="0"/>
              <a:t>Une entrée</a:t>
            </a:r>
            <a:endParaRPr lang="fr-FR" sz="900" b="1" i="1" u="sng" dirty="0" smtClean="0"/>
          </a:p>
          <a:p>
            <a:pPr algn="just"/>
            <a:r>
              <a:rPr lang="fr-FR" sz="900" i="1" dirty="0" smtClean="0"/>
              <a:t>Pour chaque composant (moteur, roue, géométrie du châssis, etc.), les élèves vont passer d’une évaluation globale, sensorielle, à une tentative d’objectivation de </a:t>
            </a:r>
            <a:r>
              <a:rPr lang="fr-FR" sz="900" i="1" dirty="0" smtClean="0"/>
              <a:t>s</a:t>
            </a:r>
            <a:r>
              <a:rPr lang="fr-FR" sz="900" i="1" dirty="0" smtClean="0"/>
              <a:t>es caractéristiques. </a:t>
            </a:r>
          </a:p>
          <a:p>
            <a:pPr algn="just"/>
            <a:r>
              <a:rPr lang="fr-FR" sz="900" i="1" dirty="0" smtClean="0"/>
              <a:t>Par exemple pour les moteurs, les élèves vont devoir élaborer une procédure de test en s’appuyant sur une mesure, soit du temps pour une distance constante, soit une distance pour un temps constant, et ce pour sélectionner le moteur le plus adapté à leur projet.</a:t>
            </a:r>
            <a:r>
              <a:rPr lang="fr-FR" sz="900" i="1" dirty="0" smtClean="0"/>
              <a:t> </a:t>
            </a:r>
            <a:endParaRPr lang="fr-FR" sz="900" i="1" dirty="0" smtClean="0"/>
          </a:p>
        </p:txBody>
      </p:sp>
      <p:sp>
        <p:nvSpPr>
          <p:cNvPr id="38" name="ZoneTexte 37"/>
          <p:cNvSpPr txBox="1"/>
          <p:nvPr/>
        </p:nvSpPr>
        <p:spPr>
          <a:xfrm>
            <a:off x="2111677" y="6598319"/>
            <a:ext cx="2571768" cy="2185214"/>
          </a:xfrm>
          <a:prstGeom prst="rect">
            <a:avLst/>
          </a:prstGeom>
          <a:noFill/>
          <a:ln w="3175">
            <a:solidFill>
              <a:schemeClr val="tx1"/>
            </a:solidFill>
            <a:prstDash val="sysDash"/>
          </a:ln>
        </p:spPr>
        <p:txBody>
          <a:bodyPr wrap="square" rtlCol="0">
            <a:spAutoFit/>
          </a:bodyPr>
          <a:lstStyle/>
          <a:p>
            <a:r>
              <a:rPr lang="fr-FR" sz="1000" b="1" dirty="0" smtClean="0"/>
              <a:t>APPRENTISSAGES</a:t>
            </a:r>
            <a:endParaRPr lang="fr-FR" sz="1000" b="1" dirty="0" smtClean="0"/>
          </a:p>
          <a:p>
            <a:pPr algn="just"/>
            <a:r>
              <a:rPr lang="fr-FR" sz="900" i="1" dirty="0" smtClean="0"/>
              <a:t>Travail en équipe, essais/erreurs, comparer-mesurer, respect et partage du matériel.</a:t>
            </a:r>
          </a:p>
          <a:p>
            <a:pPr algn="just"/>
            <a:endParaRPr lang="fr-FR" sz="900" i="1" dirty="0" smtClean="0"/>
          </a:p>
          <a:p>
            <a:pPr algn="just"/>
            <a:r>
              <a:rPr lang="fr-FR" sz="900" b="1" dirty="0" smtClean="0"/>
              <a:t>IDEES </a:t>
            </a:r>
            <a:r>
              <a:rPr lang="fr-FR" sz="900" b="1" dirty="0" smtClean="0"/>
              <a:t>FORTES</a:t>
            </a:r>
            <a:endParaRPr lang="fr-FR" sz="900" i="1" dirty="0" smtClean="0"/>
          </a:p>
          <a:p>
            <a:r>
              <a:rPr lang="fr-FR" sz="900" i="1" dirty="0" smtClean="0"/>
              <a:t>- </a:t>
            </a:r>
            <a:r>
              <a:rPr lang="fr-FR" sz="900" i="1" dirty="0" smtClean="0"/>
              <a:t>Nourrir et faire croître l’intérêt pour les Sciences et la Technologie</a:t>
            </a:r>
            <a:br>
              <a:rPr lang="fr-FR" sz="900" i="1" dirty="0" smtClean="0"/>
            </a:br>
            <a:r>
              <a:rPr lang="fr-FR" sz="900" i="1" dirty="0" smtClean="0"/>
              <a:t>- </a:t>
            </a:r>
            <a:r>
              <a:rPr lang="fr-FR" sz="900" i="1" dirty="0" smtClean="0"/>
              <a:t>Établir </a:t>
            </a:r>
            <a:r>
              <a:rPr lang="fr-FR" sz="900" i="1" dirty="0" smtClean="0"/>
              <a:t>des liens entre technologie, physique, biologie, maths, arts visuels, numérique, histoire</a:t>
            </a:r>
            <a:br>
              <a:rPr lang="fr-FR" sz="900" i="1" dirty="0" smtClean="0"/>
            </a:br>
            <a:r>
              <a:rPr lang="fr-FR" sz="900" i="1" dirty="0" smtClean="0"/>
              <a:t>- Solliciter le langage oral, écrit ; le langage en situation, le langage d’évocation ; celui des sciences ou de l’imaginaire </a:t>
            </a:r>
            <a:br>
              <a:rPr lang="fr-FR" sz="900" i="1" dirty="0" smtClean="0"/>
            </a:br>
            <a:r>
              <a:rPr lang="fr-FR" sz="900" i="1" dirty="0" smtClean="0"/>
              <a:t>- Approcher des questions vives : la place de l’humain et du robot dans la société, l’opposition entre croyance et sciences</a:t>
            </a:r>
            <a:r>
              <a:rPr lang="fr-FR" sz="900" i="1" dirty="0" smtClean="0"/>
              <a:t>…</a:t>
            </a:r>
            <a:endParaRPr lang="fr-FR" sz="900" i="1" dirty="0" smtClean="0"/>
          </a:p>
        </p:txBody>
      </p:sp>
      <p:sp>
        <p:nvSpPr>
          <p:cNvPr id="42" name="ZoneTexte 41"/>
          <p:cNvSpPr txBox="1"/>
          <p:nvPr/>
        </p:nvSpPr>
        <p:spPr>
          <a:xfrm>
            <a:off x="2121408" y="8836763"/>
            <a:ext cx="4630522" cy="661720"/>
          </a:xfrm>
          <a:prstGeom prst="rect">
            <a:avLst/>
          </a:prstGeom>
          <a:noFill/>
          <a:ln w="3175">
            <a:solidFill>
              <a:schemeClr val="tx1"/>
            </a:solidFill>
            <a:prstDash val="sysDash"/>
          </a:ln>
        </p:spPr>
        <p:txBody>
          <a:bodyPr wrap="square" rtlCol="0">
            <a:spAutoFit/>
          </a:bodyPr>
          <a:lstStyle/>
          <a:p>
            <a:pPr algn="ctr"/>
            <a:r>
              <a:rPr lang="fr-FR" sz="1000" b="1" dirty="0" smtClean="0"/>
              <a:t>PERSPECTIVES</a:t>
            </a:r>
            <a:endParaRPr lang="fr-FR" sz="900" i="1" dirty="0" smtClean="0"/>
          </a:p>
          <a:p>
            <a:pPr algn="just"/>
            <a:r>
              <a:rPr lang="fr-FR" sz="900" i="1" dirty="0" smtClean="0"/>
              <a:t>Tests du prototype </a:t>
            </a:r>
            <a:r>
              <a:rPr lang="fr-FR" sz="900" i="1" dirty="0" smtClean="0"/>
              <a:t>étendus en 2017/18 à </a:t>
            </a:r>
            <a:r>
              <a:rPr lang="fr-FR" sz="900" i="1" dirty="0" smtClean="0"/>
              <a:t>5/6 classes d’enseignants formés</a:t>
            </a:r>
            <a:r>
              <a:rPr lang="fr-FR" sz="900" i="1" dirty="0" smtClean="0"/>
              <a:t> </a:t>
            </a:r>
            <a:r>
              <a:rPr lang="fr-FR" sz="900" i="1" dirty="0" smtClean="0"/>
              <a:t>en 2016/17.</a:t>
            </a:r>
          </a:p>
          <a:p>
            <a:pPr algn="just"/>
            <a:r>
              <a:rPr lang="fr-FR" sz="900" i="1" dirty="0" smtClean="0"/>
              <a:t>Poursuite de la formation d’enseignants dans le cadre du Plan Départemental de Formation 72.</a:t>
            </a:r>
          </a:p>
          <a:p>
            <a:pPr algn="just"/>
            <a:r>
              <a:rPr lang="fr-FR" sz="900" i="1" dirty="0" smtClean="0"/>
              <a:t>Extension possible vers le cycle 4.</a:t>
            </a:r>
            <a:endParaRPr lang="fr-FR" sz="900" i="1" dirty="0" smtClean="0"/>
          </a:p>
        </p:txBody>
      </p:sp>
      <p:sp>
        <p:nvSpPr>
          <p:cNvPr id="18" name="ZoneTexte 17"/>
          <p:cNvSpPr txBox="1"/>
          <p:nvPr/>
        </p:nvSpPr>
        <p:spPr>
          <a:xfrm>
            <a:off x="364480" y="1071459"/>
            <a:ext cx="2428892" cy="523220"/>
          </a:xfrm>
          <a:prstGeom prst="rect">
            <a:avLst/>
          </a:prstGeom>
          <a:gradFill flip="none" rotWithShape="1">
            <a:gsLst>
              <a:gs pos="0">
                <a:srgbClr val="9966FF">
                  <a:tint val="66000"/>
                  <a:satMod val="160000"/>
                </a:srgbClr>
              </a:gs>
              <a:gs pos="50000">
                <a:srgbClr val="9966FF">
                  <a:tint val="44500"/>
                  <a:satMod val="160000"/>
                </a:srgbClr>
              </a:gs>
              <a:gs pos="100000">
                <a:srgbClr val="9966FF">
                  <a:tint val="23500"/>
                  <a:satMod val="160000"/>
                </a:srgbClr>
              </a:gs>
            </a:gsLst>
            <a:path path="circle">
              <a:fillToRect r="100000" b="100000"/>
            </a:path>
            <a:tileRect l="-100000" t="-100000"/>
          </a:gradFill>
          <a:ln w="3175">
            <a:solidFill>
              <a:srgbClr val="9966FF"/>
            </a:solidFill>
          </a:ln>
        </p:spPr>
        <p:txBody>
          <a:bodyPr wrap="square" rtlCol="0">
            <a:spAutoFit/>
          </a:bodyPr>
          <a:lstStyle/>
          <a:p>
            <a:pPr algn="ctr"/>
            <a:r>
              <a:rPr lang="fr-FR" sz="1000" b="1" dirty="0" smtClean="0"/>
              <a:t>Scientifiques</a:t>
            </a:r>
          </a:p>
          <a:p>
            <a:pPr algn="ctr"/>
            <a:r>
              <a:rPr lang="fr-FR" sz="900" i="1" dirty="0" smtClean="0"/>
              <a:t>Pascal Leroux Professeur des Universités ENSIM</a:t>
            </a:r>
            <a:endParaRPr lang="fr-FR" sz="900" i="1" dirty="0" smtClean="0"/>
          </a:p>
          <a:p>
            <a:pPr algn="ctr"/>
            <a:endParaRPr lang="fr-FR" sz="900" i="1" dirty="0" smtClean="0"/>
          </a:p>
        </p:txBody>
      </p:sp>
      <p:sp>
        <p:nvSpPr>
          <p:cNvPr id="24" name="ZoneTexte 23"/>
          <p:cNvSpPr txBox="1"/>
          <p:nvPr/>
        </p:nvSpPr>
        <p:spPr>
          <a:xfrm>
            <a:off x="485304" y="1684909"/>
            <a:ext cx="2187245" cy="523220"/>
          </a:xfrm>
          <a:prstGeom prst="rect">
            <a:avLst/>
          </a:prstGeom>
          <a:gradFill flip="none" rotWithShape="1">
            <a:gsLst>
              <a:gs pos="0">
                <a:srgbClr val="CCCC00">
                  <a:tint val="66000"/>
                  <a:satMod val="160000"/>
                </a:srgbClr>
              </a:gs>
              <a:gs pos="50000">
                <a:srgbClr val="CCCC00">
                  <a:tint val="44500"/>
                  <a:satMod val="160000"/>
                </a:srgbClr>
              </a:gs>
              <a:gs pos="100000">
                <a:srgbClr val="CCCC00">
                  <a:tint val="23500"/>
                  <a:satMod val="160000"/>
                </a:srgbClr>
              </a:gs>
            </a:gsLst>
            <a:path path="circle">
              <a:fillToRect r="100000" b="100000"/>
            </a:path>
            <a:tileRect l="-100000" t="-100000"/>
          </a:gradFill>
          <a:ln w="3175">
            <a:solidFill>
              <a:srgbClr val="CCCC00"/>
            </a:solidFill>
          </a:ln>
        </p:spPr>
        <p:txBody>
          <a:bodyPr wrap="square" rtlCol="0">
            <a:spAutoFit/>
          </a:bodyPr>
          <a:lstStyle/>
          <a:p>
            <a:pPr algn="ctr"/>
            <a:r>
              <a:rPr lang="fr-FR" sz="1000" b="1" dirty="0" smtClean="0"/>
              <a:t>Référent pédagogique  </a:t>
            </a:r>
          </a:p>
          <a:p>
            <a:pPr algn="ctr"/>
            <a:r>
              <a:rPr lang="fr-FR" sz="900" i="1" dirty="0" smtClean="0"/>
              <a:t>Marc </a:t>
            </a:r>
            <a:r>
              <a:rPr lang="fr-FR" sz="900" i="1" dirty="0" err="1" smtClean="0"/>
              <a:t>Tavera</a:t>
            </a:r>
            <a:r>
              <a:rPr lang="fr-FR" sz="900" i="1" dirty="0" smtClean="0"/>
              <a:t>, conseiller pédagogique départemental 72, sciences et technologie</a:t>
            </a:r>
            <a:endParaRPr lang="fr-FR" sz="900" i="1" dirty="0" smtClean="0"/>
          </a:p>
        </p:txBody>
      </p:sp>
      <p:sp>
        <p:nvSpPr>
          <p:cNvPr id="20" name="ZoneTexte 19"/>
          <p:cNvSpPr txBox="1"/>
          <p:nvPr/>
        </p:nvSpPr>
        <p:spPr>
          <a:xfrm>
            <a:off x="4068052" y="1071459"/>
            <a:ext cx="2428892" cy="523220"/>
          </a:xfrm>
          <a:prstGeom prst="rect">
            <a:avLst/>
          </a:prstGeom>
          <a:gradFill flip="none" rotWithShape="1">
            <a:gsLst>
              <a:gs pos="0">
                <a:srgbClr val="9966FF">
                  <a:tint val="66000"/>
                  <a:satMod val="160000"/>
                </a:srgbClr>
              </a:gs>
              <a:gs pos="50000">
                <a:srgbClr val="9966FF">
                  <a:tint val="44500"/>
                  <a:satMod val="160000"/>
                </a:srgbClr>
              </a:gs>
              <a:gs pos="100000">
                <a:srgbClr val="9966FF">
                  <a:tint val="23500"/>
                  <a:satMod val="160000"/>
                </a:srgbClr>
              </a:gs>
            </a:gsLst>
            <a:path path="circle">
              <a:fillToRect l="100000" b="100000"/>
            </a:path>
            <a:tileRect t="-100000" r="-100000"/>
          </a:gradFill>
          <a:ln w="3175">
            <a:solidFill>
              <a:srgbClr val="9966FF"/>
            </a:solidFill>
          </a:ln>
        </p:spPr>
        <p:txBody>
          <a:bodyPr wrap="square" rtlCol="0">
            <a:spAutoFit/>
          </a:bodyPr>
          <a:lstStyle/>
          <a:p>
            <a:pPr algn="ctr"/>
            <a:r>
              <a:rPr lang="fr-FR" sz="1000" b="1" dirty="0" smtClean="0"/>
              <a:t>Enseignants et établissements scolaires</a:t>
            </a:r>
          </a:p>
          <a:p>
            <a:pPr algn="ctr"/>
            <a:r>
              <a:rPr lang="fr-FR" sz="900" i="1" dirty="0" smtClean="0"/>
              <a:t>Christophe </a:t>
            </a:r>
            <a:r>
              <a:rPr lang="fr-FR" sz="900" i="1" dirty="0" err="1" smtClean="0"/>
              <a:t>Oustalet</a:t>
            </a:r>
            <a:r>
              <a:rPr lang="fr-FR" sz="900" i="1" dirty="0" smtClean="0"/>
              <a:t> CM1-CM2, école Chaufour Notre Dame (Sarthe)</a:t>
            </a:r>
            <a:endParaRPr lang="fr-FR" sz="900" i="1" dirty="0" smtClean="0"/>
          </a:p>
        </p:txBody>
      </p:sp>
      <p:sp>
        <p:nvSpPr>
          <p:cNvPr id="21" name="ZoneTexte 20"/>
          <p:cNvSpPr txBox="1"/>
          <p:nvPr/>
        </p:nvSpPr>
        <p:spPr>
          <a:xfrm>
            <a:off x="4155957" y="1684909"/>
            <a:ext cx="2253082" cy="523220"/>
          </a:xfrm>
          <a:prstGeom prst="rect">
            <a:avLst/>
          </a:prstGeom>
          <a:gradFill flip="none" rotWithShape="1">
            <a:gsLst>
              <a:gs pos="0">
                <a:srgbClr val="CCCC00">
                  <a:tint val="66000"/>
                  <a:satMod val="160000"/>
                </a:srgbClr>
              </a:gs>
              <a:gs pos="50000">
                <a:srgbClr val="CCCC00">
                  <a:tint val="44500"/>
                  <a:satMod val="160000"/>
                </a:srgbClr>
              </a:gs>
              <a:gs pos="100000">
                <a:srgbClr val="CCCC00">
                  <a:tint val="23500"/>
                  <a:satMod val="160000"/>
                </a:srgbClr>
              </a:gs>
            </a:gsLst>
            <a:lin ang="13500000" scaled="1"/>
            <a:tileRect/>
          </a:gradFill>
          <a:ln w="3175">
            <a:solidFill>
              <a:srgbClr val="CCCC00"/>
            </a:solidFill>
          </a:ln>
        </p:spPr>
        <p:txBody>
          <a:bodyPr wrap="square" rtlCol="0">
            <a:spAutoFit/>
          </a:bodyPr>
          <a:lstStyle/>
          <a:p>
            <a:pPr algn="ctr"/>
            <a:r>
              <a:rPr lang="fr-FR" sz="1000" b="1" dirty="0" smtClean="0"/>
              <a:t>Référents académie </a:t>
            </a:r>
            <a:r>
              <a:rPr lang="fr-FR" sz="1000" b="1" dirty="0" smtClean="0"/>
              <a:t>de Nantes</a:t>
            </a:r>
          </a:p>
          <a:p>
            <a:pPr algn="ctr"/>
            <a:r>
              <a:rPr lang="fr-FR" sz="900" i="1" dirty="0" smtClean="0"/>
              <a:t>Franck </a:t>
            </a:r>
            <a:r>
              <a:rPr lang="fr-FR" sz="900" i="1" dirty="0" err="1" smtClean="0"/>
              <a:t>Rennesson</a:t>
            </a:r>
            <a:r>
              <a:rPr lang="fr-FR" sz="900" i="1" dirty="0" smtClean="0"/>
              <a:t>, IEN 72, sciences</a:t>
            </a:r>
          </a:p>
          <a:p>
            <a:pPr algn="ctr"/>
            <a:r>
              <a:rPr lang="fr-FR" sz="900" i="1" dirty="0" smtClean="0"/>
              <a:t>Jérôme Paillette, IEN 72, numérique</a:t>
            </a:r>
            <a:endParaRPr lang="fr-FR" sz="900" i="1" dirty="0" smtClean="0"/>
          </a:p>
        </p:txBody>
      </p:sp>
      <p:sp>
        <p:nvSpPr>
          <p:cNvPr id="52" name="Forme libre 51"/>
          <p:cNvSpPr>
            <a:spLocks noChangeAspect="1"/>
          </p:cNvSpPr>
          <p:nvPr/>
        </p:nvSpPr>
        <p:spPr>
          <a:xfrm>
            <a:off x="558420" y="1536199"/>
            <a:ext cx="40631" cy="324000"/>
          </a:xfrm>
          <a:custGeom>
            <a:avLst/>
            <a:gdLst>
              <a:gd name="connsiteX0" fmla="*/ 19508 w 48769"/>
              <a:gd name="connsiteY0" fmla="*/ 0 h 277977"/>
              <a:gd name="connsiteX1" fmla="*/ 4877 w 48769"/>
              <a:gd name="connsiteY1" fmla="*/ 153619 h 277977"/>
              <a:gd name="connsiteX2" fmla="*/ 48769 w 48769"/>
              <a:gd name="connsiteY2" fmla="*/ 277977 h 277977"/>
            </a:gdLst>
            <a:ahLst/>
            <a:cxnLst>
              <a:cxn ang="0">
                <a:pos x="connsiteX0" y="connsiteY0"/>
              </a:cxn>
              <a:cxn ang="0">
                <a:pos x="connsiteX1" y="connsiteY1"/>
              </a:cxn>
              <a:cxn ang="0">
                <a:pos x="connsiteX2" y="connsiteY2"/>
              </a:cxn>
            </a:cxnLst>
            <a:rect l="l" t="t" r="r" b="b"/>
            <a:pathLst>
              <a:path w="48769" h="277977">
                <a:moveTo>
                  <a:pt x="19508" y="0"/>
                </a:moveTo>
                <a:cubicBezTo>
                  <a:pt x="9754" y="53645"/>
                  <a:pt x="0" y="107290"/>
                  <a:pt x="4877" y="153619"/>
                </a:cubicBezTo>
                <a:cubicBezTo>
                  <a:pt x="9754" y="199948"/>
                  <a:pt x="29261" y="238962"/>
                  <a:pt x="48769" y="277977"/>
                </a:cubicBezTo>
              </a:path>
            </a:pathLst>
          </a:custGeom>
          <a:noFill/>
          <a:ln w="57150">
            <a:solidFill>
              <a:schemeClr val="bg1">
                <a:lumMod val="65000"/>
              </a:schemeClr>
            </a:solidFill>
            <a:headEnd type="stealth" w="sm" len="sm"/>
            <a:tailEnd type="stealth"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53" name="Forme libre 52"/>
          <p:cNvSpPr>
            <a:spLocks noChangeAspect="1"/>
          </p:cNvSpPr>
          <p:nvPr/>
        </p:nvSpPr>
        <p:spPr>
          <a:xfrm flipH="1">
            <a:off x="6255587" y="1534979"/>
            <a:ext cx="40631" cy="324000"/>
          </a:xfrm>
          <a:custGeom>
            <a:avLst/>
            <a:gdLst>
              <a:gd name="connsiteX0" fmla="*/ 19508 w 48769"/>
              <a:gd name="connsiteY0" fmla="*/ 0 h 277977"/>
              <a:gd name="connsiteX1" fmla="*/ 4877 w 48769"/>
              <a:gd name="connsiteY1" fmla="*/ 153619 h 277977"/>
              <a:gd name="connsiteX2" fmla="*/ 48769 w 48769"/>
              <a:gd name="connsiteY2" fmla="*/ 277977 h 277977"/>
            </a:gdLst>
            <a:ahLst/>
            <a:cxnLst>
              <a:cxn ang="0">
                <a:pos x="connsiteX0" y="connsiteY0"/>
              </a:cxn>
              <a:cxn ang="0">
                <a:pos x="connsiteX1" y="connsiteY1"/>
              </a:cxn>
              <a:cxn ang="0">
                <a:pos x="connsiteX2" y="connsiteY2"/>
              </a:cxn>
            </a:cxnLst>
            <a:rect l="l" t="t" r="r" b="b"/>
            <a:pathLst>
              <a:path w="48769" h="277977">
                <a:moveTo>
                  <a:pt x="19508" y="0"/>
                </a:moveTo>
                <a:cubicBezTo>
                  <a:pt x="9754" y="53645"/>
                  <a:pt x="0" y="107290"/>
                  <a:pt x="4877" y="153619"/>
                </a:cubicBezTo>
                <a:cubicBezTo>
                  <a:pt x="9754" y="199948"/>
                  <a:pt x="29261" y="238962"/>
                  <a:pt x="48769" y="277977"/>
                </a:cubicBezTo>
              </a:path>
            </a:pathLst>
          </a:custGeom>
          <a:noFill/>
          <a:ln w="57150">
            <a:solidFill>
              <a:schemeClr val="bg1">
                <a:lumMod val="65000"/>
              </a:schemeClr>
            </a:solidFill>
            <a:headEnd type="stealth" w="sm" len="sm"/>
            <a:tailEnd type="stealth"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54" name="Forme libre 53"/>
          <p:cNvSpPr>
            <a:spLocks noChangeAspect="1"/>
          </p:cNvSpPr>
          <p:nvPr/>
        </p:nvSpPr>
        <p:spPr>
          <a:xfrm rot="16440000">
            <a:off x="3329975" y="1391495"/>
            <a:ext cx="180596" cy="1440000"/>
          </a:xfrm>
          <a:custGeom>
            <a:avLst/>
            <a:gdLst>
              <a:gd name="connsiteX0" fmla="*/ 19508 w 48769"/>
              <a:gd name="connsiteY0" fmla="*/ 0 h 277977"/>
              <a:gd name="connsiteX1" fmla="*/ 4877 w 48769"/>
              <a:gd name="connsiteY1" fmla="*/ 153619 h 277977"/>
              <a:gd name="connsiteX2" fmla="*/ 48769 w 48769"/>
              <a:gd name="connsiteY2" fmla="*/ 277977 h 277977"/>
            </a:gdLst>
            <a:ahLst/>
            <a:cxnLst>
              <a:cxn ang="0">
                <a:pos x="connsiteX0" y="connsiteY0"/>
              </a:cxn>
              <a:cxn ang="0">
                <a:pos x="connsiteX1" y="connsiteY1"/>
              </a:cxn>
              <a:cxn ang="0">
                <a:pos x="connsiteX2" y="connsiteY2"/>
              </a:cxn>
            </a:cxnLst>
            <a:rect l="l" t="t" r="r" b="b"/>
            <a:pathLst>
              <a:path w="48769" h="277977">
                <a:moveTo>
                  <a:pt x="19508" y="0"/>
                </a:moveTo>
                <a:cubicBezTo>
                  <a:pt x="9754" y="53645"/>
                  <a:pt x="0" y="107290"/>
                  <a:pt x="4877" y="153619"/>
                </a:cubicBezTo>
                <a:cubicBezTo>
                  <a:pt x="9754" y="199948"/>
                  <a:pt x="29261" y="238962"/>
                  <a:pt x="48769" y="277977"/>
                </a:cubicBezTo>
              </a:path>
            </a:pathLst>
          </a:custGeom>
          <a:noFill/>
          <a:ln w="57150">
            <a:solidFill>
              <a:schemeClr val="bg1">
                <a:lumMod val="65000"/>
              </a:schemeClr>
            </a:solidFill>
            <a:prstDash val="solid"/>
            <a:headEnd type="stealth" w="sm" len="sm"/>
            <a:tailEnd type="stealth"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55" name="Forme libre 54"/>
          <p:cNvSpPr>
            <a:spLocks noChangeAspect="1"/>
          </p:cNvSpPr>
          <p:nvPr/>
        </p:nvSpPr>
        <p:spPr>
          <a:xfrm rot="5160000" flipV="1">
            <a:off x="3328755" y="388119"/>
            <a:ext cx="180596" cy="1440000"/>
          </a:xfrm>
          <a:custGeom>
            <a:avLst/>
            <a:gdLst>
              <a:gd name="connsiteX0" fmla="*/ 19508 w 48769"/>
              <a:gd name="connsiteY0" fmla="*/ 0 h 277977"/>
              <a:gd name="connsiteX1" fmla="*/ 4877 w 48769"/>
              <a:gd name="connsiteY1" fmla="*/ 153619 h 277977"/>
              <a:gd name="connsiteX2" fmla="*/ 48769 w 48769"/>
              <a:gd name="connsiteY2" fmla="*/ 277977 h 277977"/>
            </a:gdLst>
            <a:ahLst/>
            <a:cxnLst>
              <a:cxn ang="0">
                <a:pos x="connsiteX0" y="connsiteY0"/>
              </a:cxn>
              <a:cxn ang="0">
                <a:pos x="connsiteX1" y="connsiteY1"/>
              </a:cxn>
              <a:cxn ang="0">
                <a:pos x="connsiteX2" y="connsiteY2"/>
              </a:cxn>
            </a:cxnLst>
            <a:rect l="l" t="t" r="r" b="b"/>
            <a:pathLst>
              <a:path w="48769" h="277977">
                <a:moveTo>
                  <a:pt x="19508" y="0"/>
                </a:moveTo>
                <a:cubicBezTo>
                  <a:pt x="9754" y="53645"/>
                  <a:pt x="0" y="107290"/>
                  <a:pt x="4877" y="153619"/>
                </a:cubicBezTo>
                <a:cubicBezTo>
                  <a:pt x="9754" y="199948"/>
                  <a:pt x="29261" y="238962"/>
                  <a:pt x="48769" y="277977"/>
                </a:cubicBezTo>
              </a:path>
            </a:pathLst>
          </a:custGeom>
          <a:noFill/>
          <a:ln w="57150">
            <a:solidFill>
              <a:schemeClr val="bg1">
                <a:lumMod val="65000"/>
              </a:schemeClr>
            </a:solidFill>
            <a:headEnd type="stealth" w="sm" len="sm"/>
            <a:tailEnd type="stealth"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pic>
        <p:nvPicPr>
          <p:cNvPr id="34" name="Picture 16"/>
          <p:cNvPicPr>
            <a:picLocks noChangeAspect="1" noChangeArrowheads="1"/>
          </p:cNvPicPr>
          <p:nvPr/>
        </p:nvPicPr>
        <p:blipFill>
          <a:blip r:embed="rId2" cstate="print"/>
          <a:srcRect/>
          <a:stretch>
            <a:fillRect/>
          </a:stretch>
        </p:blipFill>
        <p:spPr bwMode="auto">
          <a:xfrm>
            <a:off x="219855" y="330825"/>
            <a:ext cx="1152199" cy="279321"/>
          </a:xfrm>
          <a:prstGeom prst="rect">
            <a:avLst/>
          </a:prstGeom>
          <a:noFill/>
          <a:ln w="9525">
            <a:noFill/>
            <a:miter lim="800000"/>
            <a:headEnd/>
            <a:tailEnd/>
          </a:ln>
        </p:spPr>
      </p:pic>
      <p:pic>
        <p:nvPicPr>
          <p:cNvPr id="39" name="Picture 5"/>
          <p:cNvPicPr>
            <a:picLocks noChangeAspect="1" noChangeArrowheads="1"/>
          </p:cNvPicPr>
          <p:nvPr/>
        </p:nvPicPr>
        <p:blipFill>
          <a:blip r:embed="rId3" cstate="print"/>
          <a:srcRect/>
          <a:stretch>
            <a:fillRect/>
          </a:stretch>
        </p:blipFill>
        <p:spPr bwMode="auto">
          <a:xfrm>
            <a:off x="384956" y="602568"/>
            <a:ext cx="815518" cy="441428"/>
          </a:xfrm>
          <a:prstGeom prst="rect">
            <a:avLst/>
          </a:prstGeom>
          <a:noFill/>
          <a:ln w="9525">
            <a:noFill/>
            <a:round/>
            <a:headEnd/>
            <a:tailEnd/>
          </a:ln>
        </p:spPr>
      </p:pic>
      <p:pic>
        <p:nvPicPr>
          <p:cNvPr id="3" name="Picture 3"/>
          <p:cNvPicPr>
            <a:picLocks noChangeAspect="1" noChangeArrowheads="1"/>
          </p:cNvPicPr>
          <p:nvPr/>
        </p:nvPicPr>
        <p:blipFill>
          <a:blip r:embed="rId4" cstate="print"/>
          <a:srcRect/>
          <a:stretch>
            <a:fillRect/>
          </a:stretch>
        </p:blipFill>
        <p:spPr bwMode="auto">
          <a:xfrm>
            <a:off x="4737175" y="7106093"/>
            <a:ext cx="2113510" cy="1530350"/>
          </a:xfrm>
          <a:prstGeom prst="rect">
            <a:avLst/>
          </a:prstGeom>
          <a:noFill/>
          <a:ln w="9525">
            <a:noFill/>
            <a:miter lim="800000"/>
            <a:headEnd/>
            <a:tailEnd/>
          </a:ln>
          <a:effectLst/>
        </p:spPr>
      </p:pic>
      <p:pic>
        <p:nvPicPr>
          <p:cNvPr id="10" name="Picture 6"/>
          <p:cNvPicPr>
            <a:picLocks noChangeAspect="1" noChangeArrowheads="1"/>
          </p:cNvPicPr>
          <p:nvPr/>
        </p:nvPicPr>
        <p:blipFill>
          <a:blip r:embed="rId5" cstate="print"/>
          <a:srcRect/>
          <a:stretch>
            <a:fillRect/>
          </a:stretch>
        </p:blipFill>
        <p:spPr bwMode="auto">
          <a:xfrm>
            <a:off x="36575" y="7290523"/>
            <a:ext cx="2062735" cy="20701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905</TotalTime>
  <Words>197</Words>
  <Application>Microsoft Office PowerPoint</Application>
  <PresentationFormat>Format A4 (210 x 297 mm)</PresentationFormat>
  <Paragraphs>106</Paragraphs>
  <Slides>1</Slides>
  <Notes>0</Notes>
  <HiddenSlides>0</HiddenSlides>
  <MMClips>0</MMClips>
  <ScaleCrop>false</ScaleCrop>
  <HeadingPairs>
    <vt:vector size="4" baseType="variant">
      <vt:variant>
        <vt:lpstr>Thème</vt:lpstr>
      </vt:variant>
      <vt:variant>
        <vt:i4>1</vt:i4>
      </vt:variant>
      <vt:variant>
        <vt:lpstr>Titres des diapositives</vt:lpstr>
      </vt:variant>
      <vt:variant>
        <vt:i4>1</vt:i4>
      </vt:variant>
    </vt:vector>
  </HeadingPairs>
  <TitlesOfParts>
    <vt:vector size="2" baseType="lpstr">
      <vt:lpstr>Thème Office</vt:lpstr>
      <vt:lpstr>Diapositive 1</vt:lpstr>
    </vt:vector>
  </TitlesOfParts>
  <Company>Ecole des Mines de Nantes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Carl Rauch</dc:creator>
  <cp:lastModifiedBy>pleroux</cp:lastModifiedBy>
  <cp:revision>68</cp:revision>
  <dcterms:created xsi:type="dcterms:W3CDTF">2016-05-26T09:33:57Z</dcterms:created>
  <dcterms:modified xsi:type="dcterms:W3CDTF">2017-04-18T10:58:21Z</dcterms:modified>
</cp:coreProperties>
</file>