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71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2183"/>
    <a:srgbClr val="DD0F2B"/>
    <a:srgbClr val="AEA384"/>
    <a:srgbClr val="B6AC90"/>
    <a:srgbClr val="4B5861"/>
    <a:srgbClr val="434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13" autoAdjust="0"/>
    <p:restoredTop sz="77035" autoAdjust="0"/>
  </p:normalViewPr>
  <p:slideViewPr>
    <p:cSldViewPr snapToGrid="0">
      <p:cViewPr>
        <p:scale>
          <a:sx n="69" d="100"/>
          <a:sy n="69" d="100"/>
        </p:scale>
        <p:origin x="-518" y="158"/>
      </p:cViewPr>
      <p:guideLst>
        <p:guide orient="horz" pos="227"/>
        <p:guide orient="horz" pos="708"/>
        <p:guide pos="382"/>
        <p:guide pos="560"/>
        <p:guide pos="54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79F7C-871E-4378-B509-1E1076F05AAE}" type="datetimeFigureOut">
              <a:rPr lang="fr-FR" smtClean="0"/>
              <a:pPr/>
              <a:t>13/05/2018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B1BEE-4AAE-4132-BCC1-62735293F01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42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Une unique diapositive pour lancer une discussion (5 minutes) sur le sujet de mise en œuvre qui vous préoccupe.</a:t>
            </a:r>
          </a:p>
          <a:p>
            <a:endParaRPr lang="fr-FR" dirty="0" smtClean="0"/>
          </a:p>
          <a:p>
            <a:r>
              <a:rPr lang="fr-FR" dirty="0" smtClean="0"/>
              <a:t>Une mise en œuvre réussie à partager</a:t>
            </a:r>
            <a:r>
              <a:rPr lang="fr-FR" baseline="0" dirty="0" smtClean="0"/>
              <a:t> 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smtClean="0"/>
              <a:t>Une idée à soumettre ?</a:t>
            </a:r>
            <a:endParaRPr lang="fr-FR" dirty="0" smtClean="0"/>
          </a:p>
          <a:p>
            <a:r>
              <a:rPr lang="fr-FR" dirty="0" smtClean="0"/>
              <a:t>Une</a:t>
            </a:r>
            <a:r>
              <a:rPr lang="fr-FR" baseline="0" dirty="0" smtClean="0"/>
              <a:t> préoccupation / une difficulté sur laquelle vous aimeriez un avis ?</a:t>
            </a:r>
          </a:p>
          <a:p>
            <a:endParaRPr lang="fr-FR" baseline="0" dirty="0" smtClean="0"/>
          </a:p>
          <a:p>
            <a:r>
              <a:rPr lang="fr-FR" baseline="0" dirty="0" smtClean="0"/>
              <a:t>Ne surchargez pas la diapositive : une photo / une question / un titre peuvent suffire.</a:t>
            </a:r>
          </a:p>
          <a:p>
            <a:r>
              <a:rPr lang="fr-FR" baseline="0" dirty="0" smtClean="0"/>
              <a:t>Le reste des échanges se passera à l’oral (par exemple, vous soumettez votre</a:t>
            </a:r>
          </a:p>
          <a:p>
            <a:r>
              <a:rPr lang="fr-FR" baseline="0" dirty="0" smtClean="0"/>
              <a:t>sujet de discussion en 1 minutes, les 4 minutes suivantes sont dédiées </a:t>
            </a:r>
            <a:r>
              <a:rPr lang="fr-FR" baseline="0" smtClean="0"/>
              <a:t>aux échanges).  </a:t>
            </a: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B1BEE-4AAE-4132-BCC1-62735293F017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620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file:///E:\@BOULOT\FONDATION%20LA%20MAIN%20A%20LA%20PATE\MODELE%20POWERPOINT\Etude\images%20integrees\sommaire_picto_ampoule.png" TargetMode="Externa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-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couv_main_soleil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3174" y="1643050"/>
            <a:ext cx="7345073" cy="60101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2735210"/>
            <a:ext cx="8858250" cy="5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08819" y="2635200"/>
            <a:ext cx="5063312" cy="1383736"/>
          </a:xfrm>
        </p:spPr>
        <p:txBody>
          <a:bodyPr anchor="t">
            <a:normAutofit/>
          </a:bodyPr>
          <a:lstStyle>
            <a:lvl1pPr algn="l">
              <a:lnSpc>
                <a:spcPts val="4900"/>
              </a:lnSpc>
              <a:defRPr sz="3600" baseline="0"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r>
              <a:rPr lang="fr-FR" dirty="0" smtClean="0"/>
              <a:t>Modifiez le titre sur une ou deux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08819" y="4286256"/>
            <a:ext cx="5072098" cy="857256"/>
          </a:xfrm>
        </p:spPr>
        <p:txBody>
          <a:bodyPr>
            <a:noAutofit/>
          </a:bodyPr>
          <a:lstStyle>
            <a:lvl1pPr marL="0" indent="0" algn="l">
              <a:buNone/>
              <a:defRPr sz="2600" b="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pic>
        <p:nvPicPr>
          <p:cNvPr id="11" name="Image 10" descr="logo_blanc_gris_export-01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7816" y="571480"/>
            <a:ext cx="3669489" cy="143853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13860" y="3372535"/>
            <a:ext cx="8858250" cy="5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positiv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512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606425" y="360363"/>
            <a:ext cx="288000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606425" y="1128712"/>
            <a:ext cx="288000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-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couv_main_soleil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3174" y="1643050"/>
            <a:ext cx="7345073" cy="601016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2735210"/>
            <a:ext cx="7072330" cy="54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3357562"/>
            <a:ext cx="7072330" cy="54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08819" y="2635200"/>
            <a:ext cx="5063312" cy="1383736"/>
          </a:xfrm>
        </p:spPr>
        <p:txBody>
          <a:bodyPr anchor="t">
            <a:normAutofit/>
          </a:bodyPr>
          <a:lstStyle>
            <a:lvl1pPr algn="l">
              <a:lnSpc>
                <a:spcPts val="4900"/>
              </a:lnSpc>
              <a:defRPr sz="3600" baseline="0"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r>
              <a:rPr lang="fr-FR" dirty="0" smtClean="0"/>
              <a:t>Modifiez le titre sur une ou deux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08819" y="4286256"/>
            <a:ext cx="5072098" cy="857256"/>
          </a:xfrm>
        </p:spPr>
        <p:txBody>
          <a:bodyPr>
            <a:noAutofit/>
          </a:bodyPr>
          <a:lstStyle>
            <a:lvl1pPr marL="0" indent="0" algn="l">
              <a:buNone/>
              <a:defRPr sz="2600" b="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550830"/>
            <a:ext cx="4248150" cy="167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86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- sty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couv_main_soleil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3174" y="1643050"/>
            <a:ext cx="7345073" cy="60101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036487"/>
            <a:ext cx="2571736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0" y="2735210"/>
            <a:ext cx="7072330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3357562"/>
            <a:ext cx="6286512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08819" y="2635200"/>
            <a:ext cx="5063312" cy="1383736"/>
          </a:xfrm>
        </p:spPr>
        <p:txBody>
          <a:bodyPr anchor="t">
            <a:normAutofit/>
          </a:bodyPr>
          <a:lstStyle>
            <a:lvl1pPr algn="l">
              <a:lnSpc>
                <a:spcPts val="4900"/>
              </a:lnSpc>
              <a:defRPr sz="3600" baseline="0">
                <a:solidFill>
                  <a:schemeClr val="tx1"/>
                </a:solidFill>
                <a:latin typeface="Georgia" pitchFamily="18" charset="0"/>
              </a:defRPr>
            </a:lvl1pPr>
          </a:lstStyle>
          <a:p>
            <a:r>
              <a:rPr lang="fr-FR" dirty="0" smtClean="0"/>
              <a:t>Modifiez le titre sur une ou deux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08819" y="4286256"/>
            <a:ext cx="5072098" cy="857256"/>
          </a:xfrm>
        </p:spPr>
        <p:txBody>
          <a:bodyPr>
            <a:noAutofit/>
          </a:bodyPr>
          <a:lstStyle>
            <a:lvl1pPr marL="0" indent="0" algn="l">
              <a:buNone/>
              <a:defRPr sz="2600" b="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5" name="ZoneTexte 14"/>
          <p:cNvSpPr txBox="1"/>
          <p:nvPr userDrawn="1"/>
        </p:nvSpPr>
        <p:spPr>
          <a:xfrm>
            <a:off x="508819" y="600076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solidFill>
                  <a:schemeClr val="tx1"/>
                </a:solidFill>
                <a:latin typeface="Arial Narrow" pitchFamily="34" charset="0"/>
              </a:rPr>
              <a:t>27 septembre 2013</a:t>
            </a:r>
            <a:endParaRPr lang="fr-FR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550830"/>
            <a:ext cx="4248150" cy="167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807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 - sty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couv_main_soleil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3174" y="1643050"/>
            <a:ext cx="7345073" cy="60101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036487"/>
            <a:ext cx="2571736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0" y="2735210"/>
            <a:ext cx="7072330" cy="5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3357562"/>
            <a:ext cx="6286512" cy="5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08819" y="2635200"/>
            <a:ext cx="5063312" cy="1383736"/>
          </a:xfrm>
        </p:spPr>
        <p:txBody>
          <a:bodyPr anchor="t">
            <a:normAutofit/>
          </a:bodyPr>
          <a:lstStyle>
            <a:lvl1pPr algn="l">
              <a:lnSpc>
                <a:spcPts val="4900"/>
              </a:lnSpc>
              <a:defRPr sz="3600" baseline="0"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r>
              <a:rPr lang="fr-FR" dirty="0" smtClean="0"/>
              <a:t>Modifiez le titre sur une ou deux lignes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508819" y="4286256"/>
            <a:ext cx="5072098" cy="857256"/>
          </a:xfrm>
        </p:spPr>
        <p:txBody>
          <a:bodyPr>
            <a:noAutofit/>
          </a:bodyPr>
          <a:lstStyle>
            <a:lvl1pPr marL="0" indent="0" algn="l">
              <a:buNone/>
              <a:defRPr sz="2600" b="0"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pic>
        <p:nvPicPr>
          <p:cNvPr id="11" name="Image 10" descr="logo_blanc_gris_export-01-0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7816" y="571480"/>
            <a:ext cx="3669489" cy="1438537"/>
          </a:xfrm>
          <a:prstGeom prst="rect">
            <a:avLst/>
          </a:prstGeom>
        </p:spPr>
      </p:pic>
      <p:sp>
        <p:nvSpPr>
          <p:cNvPr id="15" name="ZoneTexte 14"/>
          <p:cNvSpPr txBox="1"/>
          <p:nvPr userDrawn="1"/>
        </p:nvSpPr>
        <p:spPr>
          <a:xfrm>
            <a:off x="508819" y="600076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solidFill>
                  <a:schemeClr val="tx1"/>
                </a:solidFill>
                <a:latin typeface="Arial Narrow" pitchFamily="34" charset="0"/>
              </a:rPr>
              <a:t>27 septembre 2013</a:t>
            </a:r>
            <a:endParaRPr lang="fr-FR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4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 descr="circuits_v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219634" y="2276799"/>
            <a:ext cx="9588216" cy="5370132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07554" y="1627281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86228" y="360363"/>
            <a:ext cx="8229600" cy="76449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ici pour modifier le sommaire</a:t>
            </a:r>
            <a:endParaRPr lang="fr-FR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1875827" y="2516742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2948167" y="3473244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5109477" y="5309819"/>
            <a:ext cx="365843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4" hasCustomPrompt="1"/>
          </p:nvPr>
        </p:nvSpPr>
        <p:spPr>
          <a:xfrm>
            <a:off x="4045449" y="4378794"/>
            <a:ext cx="4722466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17" name="Ellipse 16"/>
          <p:cNvSpPr/>
          <p:nvPr userDrawn="1"/>
        </p:nvSpPr>
        <p:spPr>
          <a:xfrm>
            <a:off x="214117" y="1585717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19" name="Ellipse 18"/>
          <p:cNvSpPr/>
          <p:nvPr userDrawn="1"/>
        </p:nvSpPr>
        <p:spPr>
          <a:xfrm>
            <a:off x="1079045" y="2500117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20" name="Ellipse 19"/>
          <p:cNvSpPr/>
          <p:nvPr userDrawn="1"/>
        </p:nvSpPr>
        <p:spPr>
          <a:xfrm>
            <a:off x="2168012" y="3451923"/>
            <a:ext cx="792000" cy="792000"/>
          </a:xfrm>
          <a:prstGeom prst="ellipse">
            <a:avLst/>
          </a:prstGeom>
          <a:solidFill>
            <a:srgbClr val="872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21" name="Ellipse 20"/>
          <p:cNvSpPr/>
          <p:nvPr userDrawn="1"/>
        </p:nvSpPr>
        <p:spPr>
          <a:xfrm>
            <a:off x="3273605" y="4366323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</a:t>
            </a:r>
            <a:endParaRPr lang="fr-FR" dirty="0"/>
          </a:p>
        </p:txBody>
      </p:sp>
      <p:sp>
        <p:nvSpPr>
          <p:cNvPr id="22" name="Ellipse 21"/>
          <p:cNvSpPr/>
          <p:nvPr userDrawn="1"/>
        </p:nvSpPr>
        <p:spPr>
          <a:xfrm>
            <a:off x="4321009" y="5297348"/>
            <a:ext cx="792000" cy="79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       </a:t>
            </a:r>
            <a:endParaRPr lang="fr-FR" dirty="0"/>
          </a:p>
        </p:txBody>
      </p:sp>
      <p:pic>
        <p:nvPicPr>
          <p:cNvPr id="25" name="Image 24" descr="sommaire_picto_equerr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53780" y="2650874"/>
            <a:ext cx="414494" cy="463258"/>
          </a:xfrm>
          <a:prstGeom prst="rect">
            <a:avLst/>
          </a:prstGeom>
        </p:spPr>
      </p:pic>
      <p:pic>
        <p:nvPicPr>
          <p:cNvPr id="26" name="Image 25" descr="sommaire_picto_prise_electriqu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167364" y="3742325"/>
            <a:ext cx="798510" cy="225533"/>
          </a:xfrm>
          <a:prstGeom prst="rect">
            <a:avLst/>
          </a:prstGeom>
        </p:spPr>
      </p:pic>
      <p:pic>
        <p:nvPicPr>
          <p:cNvPr id="27" name="Image 26" descr="sommaire_picto_bulles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415056" y="4555990"/>
            <a:ext cx="499831" cy="444971"/>
          </a:xfrm>
          <a:prstGeom prst="rect">
            <a:avLst/>
          </a:prstGeom>
        </p:spPr>
      </p:pic>
      <p:pic>
        <p:nvPicPr>
          <p:cNvPr id="28" name="sommaire_picto_ampoule.png" descr="E:\@BOULOT\FONDATION LA MAIN A LA PATE\MODELE POWERPOINT\Etude\images integrees\sommaire_picto_ampoule.png"/>
          <p:cNvPicPr>
            <a:picLocks noChangeAspect="1"/>
          </p:cNvPicPr>
          <p:nvPr userDrawn="1"/>
        </p:nvPicPr>
        <p:blipFill>
          <a:blip r:embed="rId6" r:link="rId7" cstate="print"/>
          <a:stretch>
            <a:fillRect/>
          </a:stretch>
        </p:blipFill>
        <p:spPr>
          <a:xfrm>
            <a:off x="4559719" y="5465572"/>
            <a:ext cx="304775" cy="469353"/>
          </a:xfrm>
          <a:prstGeom prst="rect">
            <a:avLst/>
          </a:prstGeom>
        </p:spPr>
      </p:pic>
      <p:cxnSp>
        <p:nvCxnSpPr>
          <p:cNvPr id="33" name="Connecteur droit 32"/>
          <p:cNvCxnSpPr/>
          <p:nvPr userDrawn="1"/>
        </p:nvCxnSpPr>
        <p:spPr>
          <a:xfrm>
            <a:off x="606425" y="360363"/>
            <a:ext cx="288000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 userDrawn="1"/>
        </p:nvCxnSpPr>
        <p:spPr>
          <a:xfrm>
            <a:off x="606425" y="1128712"/>
            <a:ext cx="288000" cy="158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129.199.234.5\(privé) Clementine\FONDATION\IDENTITE VISUELLE\Fichiers définitifs\Powerpoint\images sources\sommaire_picto_arbres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" y="1704975"/>
            <a:ext cx="414338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- contenu et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6228" y="1228214"/>
            <a:ext cx="8229600" cy="582384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0742" y="1928553"/>
            <a:ext cx="4949371" cy="2759826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 rot="5400000">
            <a:off x="2033701" y="596973"/>
            <a:ext cx="252000" cy="15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 userDrawn="1"/>
        </p:nvCxnSpPr>
        <p:spPr>
          <a:xfrm rot="5400000">
            <a:off x="3729765" y="596973"/>
            <a:ext cx="252000" cy="15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 userDrawn="1"/>
        </p:nvCxnSpPr>
        <p:spPr>
          <a:xfrm rot="5400000">
            <a:off x="5411081" y="596973"/>
            <a:ext cx="252000" cy="15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 userDrawn="1"/>
        </p:nvCxnSpPr>
        <p:spPr>
          <a:xfrm rot="5400000">
            <a:off x="7085023" y="596973"/>
            <a:ext cx="252000" cy="1588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contenu 2"/>
          <p:cNvSpPr>
            <a:spLocks noGrp="1"/>
          </p:cNvSpPr>
          <p:nvPr>
            <p:ph sz="half" idx="10" hasCustomPrompt="1"/>
          </p:nvPr>
        </p:nvSpPr>
        <p:spPr>
          <a:xfrm>
            <a:off x="493486" y="360364"/>
            <a:ext cx="1647371" cy="55403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37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2184400" y="360364"/>
            <a:ext cx="1640114" cy="55403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38" name="Espace réservé du contenu 2"/>
          <p:cNvSpPr>
            <a:spLocks noGrp="1"/>
          </p:cNvSpPr>
          <p:nvPr>
            <p:ph sz="half" idx="12" hasCustomPrompt="1"/>
          </p:nvPr>
        </p:nvSpPr>
        <p:spPr>
          <a:xfrm>
            <a:off x="3882571" y="360364"/>
            <a:ext cx="1632858" cy="55403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39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5558971" y="360364"/>
            <a:ext cx="1632858" cy="55403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40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7235371" y="360364"/>
            <a:ext cx="1698172" cy="55403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ici pour ajouter un chapitre</a:t>
            </a:r>
          </a:p>
        </p:txBody>
      </p:sp>
      <p:sp>
        <p:nvSpPr>
          <p:cNvPr id="42" name="Espace réservé du contenu 2"/>
          <p:cNvSpPr>
            <a:spLocks noGrp="1"/>
          </p:cNvSpPr>
          <p:nvPr>
            <p:ph sz="half" idx="15"/>
          </p:nvPr>
        </p:nvSpPr>
        <p:spPr>
          <a:xfrm>
            <a:off x="495200" y="4859512"/>
            <a:ext cx="4949371" cy="164935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simple - contenu et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6228" y="675754"/>
            <a:ext cx="8229600" cy="582384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6" name="Espace réservé du contenu 2"/>
          <p:cNvSpPr>
            <a:spLocks noGrp="1"/>
          </p:cNvSpPr>
          <p:nvPr>
            <p:ph sz="half" idx="10" hasCustomPrompt="1"/>
          </p:nvPr>
        </p:nvSpPr>
        <p:spPr>
          <a:xfrm>
            <a:off x="493485" y="360365"/>
            <a:ext cx="6716939" cy="273048"/>
          </a:xfrm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200">
                <a:latin typeface="Arial" pitchFamily="34" charset="0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rappeler ici le titre du chapitre</a:t>
            </a:r>
            <a:endParaRPr lang="fr-FR" dirty="0"/>
          </a:p>
        </p:txBody>
      </p:sp>
      <p:sp>
        <p:nvSpPr>
          <p:cNvPr id="19" name="Espace réservé du contenu 2"/>
          <p:cNvSpPr>
            <a:spLocks noGrp="1"/>
          </p:cNvSpPr>
          <p:nvPr>
            <p:ph idx="1"/>
          </p:nvPr>
        </p:nvSpPr>
        <p:spPr>
          <a:xfrm>
            <a:off x="508000" y="1600200"/>
            <a:ext cx="8207828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cxnSp>
        <p:nvCxnSpPr>
          <p:cNvPr id="29" name="Connecteur droit 28"/>
          <p:cNvCxnSpPr/>
          <p:nvPr userDrawn="1"/>
        </p:nvCxnSpPr>
        <p:spPr>
          <a:xfrm>
            <a:off x="606425" y="360363"/>
            <a:ext cx="117475" cy="12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 userDrawn="1"/>
        </p:nvCxnSpPr>
        <p:spPr>
          <a:xfrm>
            <a:off x="606425" y="642933"/>
            <a:ext cx="117475" cy="12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e 64"/>
          <p:cNvGrpSpPr/>
          <p:nvPr userDrawn="1"/>
        </p:nvGrpSpPr>
        <p:grpSpPr>
          <a:xfrm>
            <a:off x="553146" y="3964891"/>
            <a:ext cx="792000" cy="792000"/>
            <a:chOff x="604642" y="4071994"/>
            <a:chExt cx="792000" cy="792000"/>
          </a:xfrm>
        </p:grpSpPr>
        <p:sp>
          <p:nvSpPr>
            <p:cNvPr id="66" name="Ellipse 65"/>
            <p:cNvSpPr/>
            <p:nvPr userDrawn="1"/>
          </p:nvSpPr>
          <p:spPr>
            <a:xfrm>
              <a:off x="604642" y="4071994"/>
              <a:ext cx="792000" cy="792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        </a:t>
              </a:r>
              <a:endParaRPr lang="fr-FR" dirty="0"/>
            </a:p>
          </p:txBody>
        </p:sp>
        <p:pic>
          <p:nvPicPr>
            <p:cNvPr id="67" name="Image 66" descr="sommaire_picto_ampoul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841387" y="4245444"/>
              <a:ext cx="304775" cy="469353"/>
            </a:xfrm>
            <a:prstGeom prst="rect">
              <a:avLst/>
            </a:prstGeom>
          </p:spPr>
        </p:pic>
      </p:grpSp>
      <p:grpSp>
        <p:nvGrpSpPr>
          <p:cNvPr id="61" name="Groupe 60"/>
          <p:cNvGrpSpPr/>
          <p:nvPr userDrawn="1"/>
        </p:nvGrpSpPr>
        <p:grpSpPr>
          <a:xfrm>
            <a:off x="553146" y="3033866"/>
            <a:ext cx="792000" cy="792000"/>
            <a:chOff x="604642" y="3140969"/>
            <a:chExt cx="792000" cy="792000"/>
          </a:xfrm>
        </p:grpSpPr>
        <p:sp>
          <p:nvSpPr>
            <p:cNvPr id="62" name="Ellipse 61"/>
            <p:cNvSpPr/>
            <p:nvPr userDrawn="1"/>
          </p:nvSpPr>
          <p:spPr>
            <a:xfrm>
              <a:off x="604642" y="3140969"/>
              <a:ext cx="792000" cy="79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        </a:t>
              </a:r>
              <a:endParaRPr lang="fr-FR" dirty="0"/>
            </a:p>
          </p:txBody>
        </p:sp>
        <p:pic>
          <p:nvPicPr>
            <p:cNvPr id="63" name="Image 62" descr="sommaire_picto_bulles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53384" y="3343235"/>
              <a:ext cx="499831" cy="444971"/>
            </a:xfrm>
            <a:prstGeom prst="rect">
              <a:avLst/>
            </a:prstGeom>
          </p:spPr>
        </p:pic>
      </p:grpSp>
      <p:grpSp>
        <p:nvGrpSpPr>
          <p:cNvPr id="57" name="Groupe 56"/>
          <p:cNvGrpSpPr/>
          <p:nvPr userDrawn="1"/>
        </p:nvGrpSpPr>
        <p:grpSpPr>
          <a:xfrm>
            <a:off x="553146" y="2119466"/>
            <a:ext cx="800293" cy="792000"/>
            <a:chOff x="604642" y="2226569"/>
            <a:chExt cx="800293" cy="792000"/>
          </a:xfrm>
        </p:grpSpPr>
        <p:sp>
          <p:nvSpPr>
            <p:cNvPr id="58" name="Ellipse 57"/>
            <p:cNvSpPr/>
            <p:nvPr userDrawn="1"/>
          </p:nvSpPr>
          <p:spPr>
            <a:xfrm>
              <a:off x="604642" y="2226569"/>
              <a:ext cx="792000" cy="792000"/>
            </a:xfrm>
            <a:prstGeom prst="ellipse">
              <a:avLst/>
            </a:prstGeom>
            <a:solidFill>
              <a:srgbClr val="872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        </a:t>
              </a:r>
              <a:endParaRPr lang="fr-FR" dirty="0"/>
            </a:p>
          </p:txBody>
        </p:sp>
        <p:pic>
          <p:nvPicPr>
            <p:cNvPr id="59" name="Image 58" descr="sommaire_picto_prise_electrique.pn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606425" y="2509979"/>
              <a:ext cx="798510" cy="225533"/>
            </a:xfrm>
            <a:prstGeom prst="rect">
              <a:avLst/>
            </a:prstGeom>
          </p:spPr>
        </p:pic>
      </p:grpSp>
      <p:grpSp>
        <p:nvGrpSpPr>
          <p:cNvPr id="49" name="Groupe 48"/>
          <p:cNvGrpSpPr/>
          <p:nvPr userDrawn="1"/>
        </p:nvGrpSpPr>
        <p:grpSpPr>
          <a:xfrm>
            <a:off x="553146" y="5812741"/>
            <a:ext cx="792000" cy="792000"/>
            <a:chOff x="604642" y="5919844"/>
            <a:chExt cx="792000" cy="792000"/>
          </a:xfrm>
        </p:grpSpPr>
        <p:sp>
          <p:nvSpPr>
            <p:cNvPr id="50" name="Ellipse 49"/>
            <p:cNvSpPr/>
            <p:nvPr userDrawn="1"/>
          </p:nvSpPr>
          <p:spPr>
            <a:xfrm>
              <a:off x="604642" y="5919844"/>
              <a:ext cx="792000" cy="792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        </a:t>
              </a:r>
              <a:endParaRPr lang="fr-FR" dirty="0"/>
            </a:p>
          </p:txBody>
        </p:sp>
        <p:pic>
          <p:nvPicPr>
            <p:cNvPr id="51" name="Image 50" descr="sommaire_picto_lunette astronomique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675791" y="6106689"/>
              <a:ext cx="585168" cy="512022"/>
            </a:xfrm>
            <a:prstGeom prst="rect">
              <a:avLst/>
            </a:prstGeom>
          </p:spPr>
        </p:pic>
      </p:grpSp>
      <p:grpSp>
        <p:nvGrpSpPr>
          <p:cNvPr id="2" name="Groupe 1"/>
          <p:cNvGrpSpPr/>
          <p:nvPr userDrawn="1"/>
        </p:nvGrpSpPr>
        <p:grpSpPr>
          <a:xfrm>
            <a:off x="553146" y="253260"/>
            <a:ext cx="792000" cy="792000"/>
            <a:chOff x="553146" y="253260"/>
            <a:chExt cx="792000" cy="792000"/>
          </a:xfrm>
        </p:grpSpPr>
        <p:sp>
          <p:nvSpPr>
            <p:cNvPr id="70" name="Ellipse 69"/>
            <p:cNvSpPr/>
            <p:nvPr userDrawn="1"/>
          </p:nvSpPr>
          <p:spPr>
            <a:xfrm>
              <a:off x="553146" y="253260"/>
              <a:ext cx="792000" cy="792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b="1" dirty="0" smtClean="0"/>
                <a:t>        </a:t>
              </a:r>
              <a:endParaRPr lang="fr-FR" b="1" dirty="0"/>
            </a:p>
          </p:txBody>
        </p:sp>
        <p:pic>
          <p:nvPicPr>
            <p:cNvPr id="73" name="Image 72" descr="sommaire_picto_arbres.pn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755475" y="362280"/>
              <a:ext cx="414494" cy="591263"/>
            </a:xfrm>
            <a:prstGeom prst="rect">
              <a:avLst/>
            </a:prstGeom>
          </p:spPr>
        </p:pic>
      </p:grpSp>
      <p:grpSp>
        <p:nvGrpSpPr>
          <p:cNvPr id="3" name="Groupe 2"/>
          <p:cNvGrpSpPr/>
          <p:nvPr userDrawn="1"/>
        </p:nvGrpSpPr>
        <p:grpSpPr>
          <a:xfrm>
            <a:off x="553146" y="1167660"/>
            <a:ext cx="792000" cy="792000"/>
            <a:chOff x="553146" y="1167660"/>
            <a:chExt cx="792000" cy="792000"/>
          </a:xfrm>
        </p:grpSpPr>
        <p:sp>
          <p:nvSpPr>
            <p:cNvPr id="54" name="Ellipse 53"/>
            <p:cNvSpPr/>
            <p:nvPr userDrawn="1"/>
          </p:nvSpPr>
          <p:spPr>
            <a:xfrm>
              <a:off x="553146" y="1167660"/>
              <a:ext cx="792000" cy="79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b="1" dirty="0" smtClean="0"/>
                <a:t>        </a:t>
              </a:r>
              <a:endParaRPr lang="fr-FR" b="1" dirty="0"/>
            </a:p>
          </p:txBody>
        </p:sp>
        <p:pic>
          <p:nvPicPr>
            <p:cNvPr id="1027" name="Picture 3" descr="\\129.199.234.5\(privé) Clementine\FONDATION\IDENTITE VISUELLE\Fichiers définitifs\Powerpoint\images sources\sommaire_picto_equerre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650" y="1331885"/>
              <a:ext cx="414338" cy="463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e 3"/>
          <p:cNvGrpSpPr/>
          <p:nvPr userDrawn="1"/>
        </p:nvGrpSpPr>
        <p:grpSpPr>
          <a:xfrm>
            <a:off x="553146" y="4887969"/>
            <a:ext cx="792000" cy="792000"/>
            <a:chOff x="553146" y="4887969"/>
            <a:chExt cx="792000" cy="792000"/>
          </a:xfrm>
        </p:grpSpPr>
        <p:sp>
          <p:nvSpPr>
            <p:cNvPr id="46" name="Ellipse 45"/>
            <p:cNvSpPr/>
            <p:nvPr userDrawn="1"/>
          </p:nvSpPr>
          <p:spPr>
            <a:xfrm>
              <a:off x="553146" y="4887969"/>
              <a:ext cx="792000" cy="792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dirty="0" smtClean="0"/>
                <a:t>        </a:t>
              </a:r>
              <a:endParaRPr lang="fr-FR" dirty="0"/>
            </a:p>
          </p:txBody>
        </p:sp>
        <p:pic>
          <p:nvPicPr>
            <p:cNvPr id="1028" name="Picture 4" descr="\\129.199.234.5\(privé) Clementine\FONDATION\IDENTITE VISUELLE\Fichiers définitifs\Powerpoint\images sources\sommaire_picto_molecule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360" y="5027657"/>
              <a:ext cx="427038" cy="493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Espace réservé du texte 2"/>
          <p:cNvSpPr>
            <a:spLocks noGrp="1"/>
          </p:cNvSpPr>
          <p:nvPr userDrawn="1">
            <p:ph type="body" idx="1" hasCustomPrompt="1"/>
          </p:nvPr>
        </p:nvSpPr>
        <p:spPr>
          <a:xfrm>
            <a:off x="1345146" y="2141393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35" name="Espace réservé du texte 2"/>
          <p:cNvSpPr>
            <a:spLocks noGrp="1"/>
          </p:cNvSpPr>
          <p:nvPr userDrawn="1">
            <p:ph type="body" idx="10" hasCustomPrompt="1"/>
          </p:nvPr>
        </p:nvSpPr>
        <p:spPr>
          <a:xfrm>
            <a:off x="1345146" y="1189587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36" name="Espace réservé du texte 2"/>
          <p:cNvSpPr>
            <a:spLocks noGrp="1"/>
          </p:cNvSpPr>
          <p:nvPr userDrawn="1">
            <p:ph type="body" idx="11" hasCustomPrompt="1"/>
          </p:nvPr>
        </p:nvSpPr>
        <p:spPr>
          <a:xfrm>
            <a:off x="1345146" y="3981213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45" name="Espace réservé du texte 2"/>
          <p:cNvSpPr>
            <a:spLocks noGrp="1"/>
          </p:cNvSpPr>
          <p:nvPr userDrawn="1">
            <p:ph type="body" idx="12" hasCustomPrompt="1"/>
          </p:nvPr>
        </p:nvSpPr>
        <p:spPr>
          <a:xfrm>
            <a:off x="1345146" y="3059951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47" name="Espace réservé du texte 2"/>
          <p:cNvSpPr>
            <a:spLocks noGrp="1"/>
          </p:cNvSpPr>
          <p:nvPr userDrawn="1">
            <p:ph type="body" idx="13" hasCustomPrompt="1"/>
          </p:nvPr>
        </p:nvSpPr>
        <p:spPr>
          <a:xfrm>
            <a:off x="1345146" y="4909896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53" name="Espace réservé du texte 2"/>
          <p:cNvSpPr>
            <a:spLocks noGrp="1"/>
          </p:cNvSpPr>
          <p:nvPr userDrawn="1">
            <p:ph type="body" idx="14" hasCustomPrompt="1"/>
          </p:nvPr>
        </p:nvSpPr>
        <p:spPr>
          <a:xfrm>
            <a:off x="1341419" y="306639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  <p:sp>
        <p:nvSpPr>
          <p:cNvPr id="55" name="Espace réservé du texte 2"/>
          <p:cNvSpPr>
            <a:spLocks noGrp="1"/>
          </p:cNvSpPr>
          <p:nvPr>
            <p:ph type="body" idx="15" hasCustomPrompt="1"/>
          </p:nvPr>
        </p:nvSpPr>
        <p:spPr>
          <a:xfrm>
            <a:off x="1345146" y="5834668"/>
            <a:ext cx="4847157" cy="748146"/>
          </a:xfrm>
        </p:spPr>
        <p:txBody>
          <a:bodyPr anchor="ctr">
            <a:normAutofit/>
          </a:bodyPr>
          <a:lstStyle>
            <a:lvl1pPr marL="10800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ici modifier la liste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main-soleil-footer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309429" y="6184779"/>
            <a:ext cx="834571" cy="673221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86228" y="360363"/>
            <a:ext cx="8229600" cy="764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8000" y="1600200"/>
            <a:ext cx="820782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490857" y="6519706"/>
            <a:ext cx="50799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B309DBD2-BE1B-438D-B476-B4965032B8DD}" type="slidenum">
              <a:rPr lang="fr-FR" sz="12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6" r:id="rId3"/>
    <p:sldLayoutId id="2147483687" r:id="rId4"/>
    <p:sldLayoutId id="2147483688" r:id="rId5"/>
    <p:sldLayoutId id="2147483675" r:id="rId6"/>
    <p:sldLayoutId id="2147483676" r:id="rId7"/>
    <p:sldLayoutId id="2147483684" r:id="rId8"/>
    <p:sldLayoutId id="2147483679" r:id="rId9"/>
    <p:sldLayoutId id="2147483685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spcBef>
          <a:spcPts val="600"/>
        </a:spcBef>
        <a:buSzPct val="70000"/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16000" algn="l" defTabSz="914400" rtl="0" eaLnBrk="1" latinLnBrk="0" hangingPunct="1">
        <a:spcBef>
          <a:spcPct val="20000"/>
        </a:spcBef>
        <a:buFont typeface="Vonnes" pitchFamily="50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720000" indent="-180000" algn="l" defTabSz="914400" rtl="0" eaLnBrk="1" latinLnBrk="0" hangingPunct="1">
        <a:spcBef>
          <a:spcPts val="400"/>
        </a:spcBef>
        <a:buClr>
          <a:schemeClr val="accent6"/>
        </a:buClr>
        <a:buFont typeface="Arial" pitchFamily="34" charset="0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36000" indent="-180000" algn="l" defTabSz="914400" rtl="0" eaLnBrk="1" latinLnBrk="0" hangingPunct="1">
        <a:spcBef>
          <a:spcPts val="400"/>
        </a:spcBef>
        <a:buSzPct val="80000"/>
        <a:buFontTx/>
        <a:buBlip>
          <a:blip r:embed="rId14"/>
        </a:buBlip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486221" y="360363"/>
            <a:ext cx="9253523" cy="7644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 err="1" smtClean="0"/>
              <a:t>Tavera</a:t>
            </a:r>
            <a:r>
              <a:rPr lang="fr-FR" sz="2800" dirty="0" smtClean="0"/>
              <a:t> Marc </a:t>
            </a:r>
            <a:r>
              <a:rPr lang="fr-FR" sz="1600" dirty="0" smtClean="0"/>
              <a:t>Robotique pédagogique force et mouvement (</a:t>
            </a:r>
            <a:r>
              <a:rPr lang="fr-FR" sz="1600" dirty="0" err="1" smtClean="0"/>
              <a:t>Ensim</a:t>
            </a:r>
            <a:r>
              <a:rPr lang="fr-FR" sz="1600" dirty="0" smtClean="0"/>
              <a:t> </a:t>
            </a:r>
            <a:r>
              <a:rPr lang="fr-FR" sz="1600" smtClean="0"/>
              <a:t>IMT Atlantique)</a:t>
            </a:r>
            <a:endParaRPr lang="fr-FR" sz="1600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8000" y="1600200"/>
            <a:ext cx="8207828" cy="50319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1600" b="1" dirty="0" smtClean="0"/>
              <a:t>Projet Mérite </a:t>
            </a:r>
            <a:r>
              <a:rPr lang="fr-FR" sz="1600" dirty="0" smtClean="0"/>
              <a:t>: 12 thématiques dont 2 sur robotique, 1 sur objets connectés, 1 sur communication et réseau</a:t>
            </a:r>
          </a:p>
          <a:p>
            <a:pPr marL="0" indent="0">
              <a:buNone/>
            </a:pPr>
            <a:r>
              <a:rPr lang="fr-FR" sz="1600" dirty="0" smtClean="0"/>
              <a:t>Année 2017/18 : les mallettes sont en tests en classe… Retours des collègues (pour l’instant très positifs) pour faire évoluer matériel et séquences vers une version 2, testée en 2018/19 </a:t>
            </a:r>
            <a:r>
              <a:rPr lang="fr-FR" sz="1600" i="1" dirty="0" smtClean="0"/>
              <a:t>( Détails sur TaveraMarcPosters.pdf, déposé dur </a:t>
            </a:r>
            <a:r>
              <a:rPr lang="fr-FR" sz="1600" i="1" dirty="0" err="1" smtClean="0"/>
              <a:t>DevPro</a:t>
            </a:r>
            <a:r>
              <a:rPr lang="fr-FR" sz="1600" dirty="0" smtClean="0"/>
              <a:t>)</a:t>
            </a:r>
          </a:p>
          <a:p>
            <a:pPr marL="0" indent="0">
              <a:buNone/>
            </a:pPr>
            <a:r>
              <a:rPr lang="fr-FR" sz="1600" b="1" dirty="0" smtClean="0"/>
              <a:t>POINTS DE RÉFLEXION</a:t>
            </a:r>
            <a:r>
              <a:rPr lang="fr-FR" sz="1600" dirty="0" smtClean="0"/>
              <a:t> :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Intérêt de travailler la programmation linéaire chez des élèves C3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Intérêt de l’utilisation de robots pour avoir un effet dans le monde réel des programmes écrits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Utilisation des robots comme support à la Démarche d’investigation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Mise en œuvre de la programmation comme continuation d’un projet global technologique</a:t>
            </a:r>
          </a:p>
          <a:p>
            <a:pPr marL="0" indent="0">
              <a:buNone/>
            </a:pPr>
            <a:r>
              <a:rPr lang="fr-FR" sz="1600" b="1" dirty="0"/>
              <a:t>APPRENTISSAGES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/>
              <a:t>Travail en équipe, essais/erreurs, comparer-mesurer, respect et partage du </a:t>
            </a:r>
            <a:r>
              <a:rPr lang="fr-FR" sz="1600" dirty="0" smtClean="0"/>
              <a:t>matériel </a:t>
            </a:r>
            <a:endParaRPr lang="fr-FR" sz="1600" i="1" dirty="0"/>
          </a:p>
          <a:p>
            <a:pPr marL="0" indent="0" algn="just">
              <a:buNone/>
            </a:pPr>
            <a:r>
              <a:rPr lang="fr-FR" sz="1600" b="1" dirty="0"/>
              <a:t>IDEES FORTES</a:t>
            </a:r>
            <a:endParaRPr lang="fr-FR" sz="1600" i="1" dirty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Nourrir </a:t>
            </a:r>
            <a:r>
              <a:rPr lang="fr-FR" sz="1600" dirty="0"/>
              <a:t>et faire croître l’intérêt pour les Sciences et la </a:t>
            </a:r>
            <a:r>
              <a:rPr lang="fr-FR" sz="1600" dirty="0" smtClean="0"/>
              <a:t>Technologie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Établir </a:t>
            </a:r>
            <a:r>
              <a:rPr lang="fr-FR" sz="1600" dirty="0"/>
              <a:t>des liens entre technologie, physique, biologie, maths, arts visuels, numérique, </a:t>
            </a:r>
            <a:r>
              <a:rPr lang="fr-FR" sz="1600" dirty="0" smtClean="0"/>
              <a:t>histoire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Solliciter </a:t>
            </a:r>
            <a:r>
              <a:rPr lang="fr-FR" sz="1600" dirty="0"/>
              <a:t>le langage oral, écrit ; le langage en situation, le langage d’évocation ; celui des sciences ou de l’imaginaire </a:t>
            </a:r>
            <a:endParaRPr lang="fr-FR" sz="1600" dirty="0" smtClean="0"/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Approcher </a:t>
            </a:r>
            <a:r>
              <a:rPr lang="fr-FR" sz="1600" dirty="0"/>
              <a:t>des questions vives : la place de l’humain et du robot dans la société, l’opposition entre croyance et sciences…</a:t>
            </a:r>
          </a:p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455092688"/>
      </p:ext>
    </p:extLst>
  </p:cSld>
  <p:clrMapOvr>
    <a:masterClrMapping/>
  </p:clrMapOvr>
</p:sld>
</file>

<file path=ppt/theme/theme1.xml><?xml version="1.0" encoding="utf-8"?>
<a:theme xmlns:a="http://schemas.openxmlformats.org/drawingml/2006/main" name="Fondation Lamap_Modele Powerpoint">
  <a:themeElements>
    <a:clrScheme name="Fondation LAMAP">
      <a:dk1>
        <a:srgbClr val="353F45"/>
      </a:dk1>
      <a:lt1>
        <a:sysClr val="window" lastClr="FFFFFF"/>
      </a:lt1>
      <a:dk2>
        <a:srgbClr val="FBBA00"/>
      </a:dk2>
      <a:lt2>
        <a:srgbClr val="E9E6DD"/>
      </a:lt2>
      <a:accent1>
        <a:srgbClr val="00A7D8"/>
      </a:accent1>
      <a:accent2>
        <a:srgbClr val="1951A0"/>
      </a:accent2>
      <a:accent3>
        <a:srgbClr val="EB5D40"/>
      </a:accent3>
      <a:accent4>
        <a:srgbClr val="AFCA0B"/>
      </a:accent4>
      <a:accent5>
        <a:srgbClr val="009757"/>
      </a:accent5>
      <a:accent6>
        <a:srgbClr val="D4005D"/>
      </a:accent6>
      <a:hlink>
        <a:srgbClr val="DD052B"/>
      </a:hlink>
      <a:folHlink>
        <a:srgbClr val="872183"/>
      </a:folHlink>
    </a:clrScheme>
    <a:fontScheme name="FMP">
      <a:majorFont>
        <a:latin typeface="Georgi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Fondation Lamap_Modele Powerpoint</Template>
  <TotalTime>1794</TotalTime>
  <Words>311</Words>
  <Application>Microsoft Office PowerPoint</Application>
  <PresentationFormat>Affichage à l'écran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Fondation Lamap_Modele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Eclairage scientifique et didactique sur une notion clé : la matière</dc:title>
  <dc:creator>Lamap</dc:creator>
  <cp:lastModifiedBy>CPD72 Sciences</cp:lastModifiedBy>
  <cp:revision>192</cp:revision>
  <dcterms:created xsi:type="dcterms:W3CDTF">2013-10-08T08:27:26Z</dcterms:created>
  <dcterms:modified xsi:type="dcterms:W3CDTF">2018-05-13T19:51:14Z</dcterms:modified>
</cp:coreProperties>
</file>