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99CC00"/>
    <a:srgbClr val="9966FF"/>
    <a:srgbClr val="9933FF"/>
    <a:srgbClr val="6600CC"/>
    <a:srgbClr val="3333CC"/>
    <a:srgbClr val="0066CC"/>
    <a:srgbClr val="000099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2226" y="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5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AD397-B414-4278-A053-BE87F4BC4567}" type="datetimeFigureOut">
              <a:rPr lang="fr-FR" smtClean="0"/>
              <a:pPr/>
              <a:t>27/05/2016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648CF-9BA5-4F88-9FC5-E8D54FD100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logo-merite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733612" y="29756"/>
            <a:ext cx="1079764" cy="386740"/>
          </a:xfrm>
          <a:prstGeom prst="rect">
            <a:avLst/>
          </a:prstGeom>
        </p:spPr>
      </p:pic>
      <p:sp>
        <p:nvSpPr>
          <p:cNvPr id="7" name="ZoneTexte 6"/>
          <p:cNvSpPr txBox="1"/>
          <p:nvPr userDrawn="1"/>
        </p:nvSpPr>
        <p:spPr>
          <a:xfrm>
            <a:off x="-99392" y="56456"/>
            <a:ext cx="6741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Projet MERITE (*)  -  Redonner à la technologie, aux savoir-faire techniques et à la culture industrielle la place qu’ils méritent</a:t>
            </a:r>
          </a:p>
          <a:p>
            <a:r>
              <a:rPr lang="fr-FR" sz="600" dirty="0" smtClean="0"/>
              <a:t> (*)  METTRE</a:t>
            </a:r>
            <a:r>
              <a:rPr lang="fr-FR" sz="600" baseline="0" dirty="0" smtClean="0"/>
              <a:t> l’EXPERIENCE des REALITES INDUSTRIELLES et TECHNIQUES au service de l’ECOLE</a:t>
            </a:r>
            <a:endParaRPr lang="fr-FR" sz="600" dirty="0"/>
          </a:p>
        </p:txBody>
      </p:sp>
      <p:sp>
        <p:nvSpPr>
          <p:cNvPr id="9" name="Rectangle à coins arrondis 8"/>
          <p:cNvSpPr/>
          <p:nvPr userDrawn="1"/>
        </p:nvSpPr>
        <p:spPr>
          <a:xfrm>
            <a:off x="0" y="416496"/>
            <a:ext cx="116632" cy="9145016"/>
          </a:xfrm>
          <a:prstGeom prst="roundRect">
            <a:avLst/>
          </a:prstGeom>
          <a:solidFill>
            <a:srgbClr val="99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/>
          <p:nvPr userDrawn="1"/>
        </p:nvSpPr>
        <p:spPr>
          <a:xfrm rot="5400000">
            <a:off x="3370684" y="6679332"/>
            <a:ext cx="116632" cy="6336704"/>
          </a:xfrm>
          <a:prstGeom prst="roundRect">
            <a:avLst/>
          </a:prstGeom>
          <a:solidFill>
            <a:srgbClr val="99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412776" y="479212"/>
            <a:ext cx="4032448" cy="369332"/>
          </a:xfrm>
          <a:prstGeom prst="rect">
            <a:avLst/>
          </a:prstGeom>
          <a:solidFill>
            <a:srgbClr val="CCCC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Titre de la thématique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88640" y="344488"/>
            <a:ext cx="864096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Logo(s) partenaire</a:t>
            </a:r>
          </a:p>
          <a:p>
            <a:pPr algn="ctr"/>
            <a:endParaRPr lang="fr-FR" sz="1200" dirty="0"/>
          </a:p>
        </p:txBody>
      </p:sp>
      <p:sp>
        <p:nvSpPr>
          <p:cNvPr id="6" name="ZoneTexte 5"/>
          <p:cNvSpPr txBox="1"/>
          <p:nvPr/>
        </p:nvSpPr>
        <p:spPr>
          <a:xfrm>
            <a:off x="188640" y="9531315"/>
            <a:ext cx="6480720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000" dirty="0" smtClean="0"/>
              <a:t>Contact :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88640" y="1064568"/>
            <a:ext cx="6552000" cy="936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000" dirty="0" smtClean="0"/>
              <a:t>Introduction et mise en contexte : la thématique, place chez le partenaire, intérêt pour l’enseignement, … (la présentation globale du projet étant faite par ailleurs). Bien clarifier l’aspect technologique ou technique de la thématique.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89000" y="2363034"/>
            <a:ext cx="3240000" cy="1692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000" dirty="0"/>
              <a:t>O</a:t>
            </a:r>
            <a:r>
              <a:rPr lang="fr-FR" sz="1000" dirty="0" smtClean="0"/>
              <a:t>bjectifs d’acquisition pour les élèves : concepts</a:t>
            </a:r>
            <a:r>
              <a:rPr lang="fr-FR" sz="1000" dirty="0"/>
              <a:t>,</a:t>
            </a:r>
            <a:r>
              <a:rPr lang="fr-FR" sz="1000" dirty="0" smtClean="0"/>
              <a:t> </a:t>
            </a:r>
            <a:r>
              <a:rPr lang="fr-FR" sz="1000" dirty="0" smtClean="0"/>
              <a:t>savoir-faire, lien avec le programme.</a:t>
            </a:r>
            <a:endParaRPr lang="fr-FR" sz="1000" dirty="0" smtClean="0"/>
          </a:p>
          <a:p>
            <a:pPr algn="just"/>
            <a:r>
              <a:rPr lang="fr-FR" sz="1000" dirty="0" smtClean="0"/>
              <a:t>Vocabulaire </a:t>
            </a:r>
            <a:r>
              <a:rPr lang="fr-FR" sz="1000" dirty="0" smtClean="0"/>
              <a:t>spécifique.</a:t>
            </a:r>
            <a:endParaRPr lang="fr-FR" sz="1000" dirty="0" smtClean="0"/>
          </a:p>
          <a:p>
            <a:pPr algn="just"/>
            <a:r>
              <a:rPr lang="fr-FR" sz="1000" dirty="0" smtClean="0"/>
              <a:t>Attrait éducatif de la thématique, place dans l’époque et le programmes …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501008" y="3296816"/>
            <a:ext cx="3240000" cy="2520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000" dirty="0" smtClean="0"/>
              <a:t>Activités testées en situation</a:t>
            </a:r>
          </a:p>
          <a:p>
            <a:pPr algn="just"/>
            <a:r>
              <a:rPr lang="fr-FR" sz="1000" dirty="0" smtClean="0"/>
              <a:t>1ères expérimentations, problématisation, manière d’amener le problème pour les </a:t>
            </a:r>
            <a:r>
              <a:rPr lang="fr-FR" sz="1000" dirty="0" smtClean="0"/>
              <a:t>élèves.</a:t>
            </a:r>
          </a:p>
          <a:p>
            <a:pPr algn="just"/>
            <a:r>
              <a:rPr lang="fr-FR" sz="1000" dirty="0" smtClean="0"/>
              <a:t>Décrire quelles activités sont proposées aux élèves, aussi bien individuellement que collectivement.</a:t>
            </a:r>
            <a:endParaRPr lang="fr-FR" sz="1000" dirty="0" smtClean="0"/>
          </a:p>
        </p:txBody>
      </p:sp>
      <p:sp>
        <p:nvSpPr>
          <p:cNvPr id="11" name="ZoneTexte 10"/>
          <p:cNvSpPr txBox="1"/>
          <p:nvPr/>
        </p:nvSpPr>
        <p:spPr>
          <a:xfrm>
            <a:off x="189000" y="4125096"/>
            <a:ext cx="3240000" cy="1692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000" dirty="0" smtClean="0"/>
              <a:t>Photos : situations ou expérimentations en lien avec la thématique, photos de classe, …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76672" y="5961112"/>
            <a:ext cx="5760000" cy="1728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000" dirty="0" smtClean="0"/>
              <a:t>Schémas, graphiques, autres supports visuels illustrant les sujets développés ci-dessus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501008" y="2072680"/>
            <a:ext cx="3240000" cy="1152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000" dirty="0" smtClean="0"/>
              <a:t>Les acteurs internes engagés dans les développements : équipe/laboratoire, métiers, spécialités, profils …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17368" y="7833320"/>
            <a:ext cx="6624000" cy="1620000"/>
          </a:xfrm>
          <a:prstGeom prst="rect">
            <a:avLst/>
          </a:prstGeom>
          <a:solidFill>
            <a:srgbClr val="CCCC00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000" dirty="0" smtClean="0"/>
              <a:t>Perspectives : teneur imaginée pour l’ensemble de la thématique qui sera développée.</a:t>
            </a:r>
          </a:p>
          <a:p>
            <a:pPr algn="just"/>
            <a:r>
              <a:rPr lang="fr-FR" sz="1000" dirty="0" smtClean="0"/>
              <a:t>Logique d’enchaînements des idées, des expérimentations, des concepts amenés …</a:t>
            </a:r>
          </a:p>
        </p:txBody>
      </p:sp>
      <p:grpSp>
        <p:nvGrpSpPr>
          <p:cNvPr id="17" name="Groupe 16"/>
          <p:cNvGrpSpPr/>
          <p:nvPr/>
        </p:nvGrpSpPr>
        <p:grpSpPr>
          <a:xfrm>
            <a:off x="1268760" y="6176944"/>
            <a:ext cx="4248472" cy="1152128"/>
            <a:chOff x="1268760" y="6753200"/>
            <a:chExt cx="4248472" cy="1152128"/>
          </a:xfrm>
        </p:grpSpPr>
        <p:sp>
          <p:nvSpPr>
            <p:cNvPr id="15" name="ZoneTexte 14"/>
            <p:cNvSpPr txBox="1"/>
            <p:nvPr/>
          </p:nvSpPr>
          <p:spPr>
            <a:xfrm>
              <a:off x="1628800" y="6897216"/>
              <a:ext cx="3888432" cy="83099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fr-FR" sz="800" i="1" dirty="0" smtClean="0">
                  <a:solidFill>
                    <a:srgbClr val="FF0000"/>
                  </a:solidFill>
                </a:rPr>
                <a:t>NOTA pour les rédacteurs : </a:t>
              </a:r>
            </a:p>
            <a:p>
              <a:pPr algn="just">
                <a:buFont typeface="Arial" pitchFamily="34" charset="0"/>
                <a:buChar char="•"/>
              </a:pPr>
              <a:r>
                <a:rPr lang="fr-FR" sz="800" i="1" dirty="0">
                  <a:solidFill>
                    <a:srgbClr val="FF0000"/>
                  </a:solidFill>
                </a:rPr>
                <a:t> D</a:t>
              </a:r>
              <a:r>
                <a:rPr lang="fr-FR" sz="800" i="1" dirty="0" smtClean="0">
                  <a:solidFill>
                    <a:srgbClr val="FF0000"/>
                  </a:solidFill>
                </a:rPr>
                <a:t>ans la version finale, les différents cadres seront masqués</a:t>
              </a:r>
            </a:p>
            <a:p>
              <a:pPr algn="just">
                <a:buFont typeface="Arial" pitchFamily="34" charset="0"/>
                <a:buChar char="•"/>
              </a:pPr>
              <a:r>
                <a:rPr lang="fr-FR" sz="800" i="1" dirty="0">
                  <a:solidFill>
                    <a:srgbClr val="FF0000"/>
                  </a:solidFill>
                </a:rPr>
                <a:t> L</a:t>
              </a:r>
              <a:r>
                <a:rPr lang="fr-FR" sz="800" i="1" dirty="0" smtClean="0">
                  <a:solidFill>
                    <a:srgbClr val="FF0000"/>
                  </a:solidFill>
                </a:rPr>
                <a:t>es dimensions des </a:t>
              </a:r>
              <a:r>
                <a:rPr lang="fr-FR" sz="800" i="1" dirty="0" smtClean="0">
                  <a:solidFill>
                    <a:srgbClr val="FF0000"/>
                  </a:solidFill>
                </a:rPr>
                <a:t>cadres </a:t>
              </a:r>
              <a:r>
                <a:rPr lang="fr-FR" sz="800" i="1" dirty="0" smtClean="0">
                  <a:solidFill>
                    <a:srgbClr val="FF0000"/>
                  </a:solidFill>
                </a:rPr>
                <a:t>peuvent être modifiées à volonté</a:t>
              </a:r>
            </a:p>
            <a:p>
              <a:pPr algn="just">
                <a:buFont typeface="Arial" pitchFamily="34" charset="0"/>
                <a:buChar char="•"/>
              </a:pPr>
              <a:r>
                <a:rPr lang="fr-FR" sz="800" i="1" dirty="0">
                  <a:solidFill>
                    <a:srgbClr val="FF0000"/>
                  </a:solidFill>
                </a:rPr>
                <a:t> L</a:t>
              </a:r>
              <a:r>
                <a:rPr lang="fr-FR" sz="800" i="1" dirty="0" smtClean="0">
                  <a:solidFill>
                    <a:srgbClr val="FF0000"/>
                  </a:solidFill>
                </a:rPr>
                <a:t>es cadres peuvent être ré-agencés à volonté</a:t>
              </a:r>
            </a:p>
            <a:p>
              <a:pPr algn="just">
                <a:buFont typeface="Arial" pitchFamily="34" charset="0"/>
                <a:buChar char="•"/>
              </a:pPr>
              <a:r>
                <a:rPr lang="fr-FR" sz="800" i="1" dirty="0">
                  <a:solidFill>
                    <a:srgbClr val="FF0000"/>
                  </a:solidFill>
                </a:rPr>
                <a:t> T</a:t>
              </a:r>
              <a:r>
                <a:rPr lang="fr-FR" sz="800" i="1" dirty="0" smtClean="0">
                  <a:solidFill>
                    <a:srgbClr val="FF0000"/>
                  </a:solidFill>
                </a:rPr>
                <a:t>ous les aspects abordés dans les cadres devraient autant que possible être développés</a:t>
              </a:r>
            </a:p>
            <a:p>
              <a:pPr algn="just">
                <a:buFont typeface="Arial" pitchFamily="34" charset="0"/>
                <a:buChar char="•"/>
              </a:pPr>
              <a:r>
                <a:rPr lang="fr-FR" sz="800" i="1" dirty="0">
                  <a:solidFill>
                    <a:srgbClr val="FF0000"/>
                  </a:solidFill>
                </a:rPr>
                <a:t> </a:t>
              </a:r>
              <a:r>
                <a:rPr lang="fr-FR" sz="800" i="1" dirty="0" smtClean="0">
                  <a:solidFill>
                    <a:srgbClr val="FF0000"/>
                  </a:solidFill>
                </a:rPr>
                <a:t>Poster destiné à être </a:t>
              </a:r>
              <a:r>
                <a:rPr lang="fr-FR" sz="800" i="1" dirty="0" smtClean="0">
                  <a:solidFill>
                    <a:srgbClr val="FF0000"/>
                  </a:solidFill>
                </a:rPr>
                <a:t>présenté, par la suite, </a:t>
              </a:r>
              <a:r>
                <a:rPr lang="fr-FR" sz="800" i="1" dirty="0" smtClean="0">
                  <a:solidFill>
                    <a:srgbClr val="FF0000"/>
                  </a:solidFill>
                </a:rPr>
                <a:t>dans tous les établissements partenaires</a:t>
              </a:r>
            </a:p>
          </p:txBody>
        </p:sp>
        <p:sp>
          <p:nvSpPr>
            <p:cNvPr id="16" name="Ellipse 15"/>
            <p:cNvSpPr/>
            <p:nvPr/>
          </p:nvSpPr>
          <p:spPr>
            <a:xfrm>
              <a:off x="1268760" y="6753200"/>
              <a:ext cx="4248472" cy="1152128"/>
            </a:xfrm>
            <a:prstGeom prst="ellipse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188640" y="2072680"/>
            <a:ext cx="3240000" cy="24622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000" dirty="0" smtClean="0"/>
              <a:t>Classe (niveau), école/collège …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250</Words>
  <Application>Microsoft Office PowerPoint</Application>
  <PresentationFormat>Format A4 (210 x 297 mm)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Ecole des Mines de Nantes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Carl Rauch</dc:creator>
  <cp:lastModifiedBy>Carl Rauch</cp:lastModifiedBy>
  <cp:revision>12</cp:revision>
  <dcterms:created xsi:type="dcterms:W3CDTF">2016-05-26T09:33:57Z</dcterms:created>
  <dcterms:modified xsi:type="dcterms:W3CDTF">2016-05-27T12:54:33Z</dcterms:modified>
</cp:coreProperties>
</file>