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728" y="46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Image 37"/>
          <p:cNvPicPr/>
          <p:nvPr/>
        </p:nvPicPr>
        <p:blipFill>
          <a:blip r:embed="rId2" cstate="print"/>
          <a:stretch/>
        </p:blipFill>
        <p:spPr>
          <a:xfrm>
            <a:off x="342720" y="2728080"/>
            <a:ext cx="6171840" cy="4924080"/>
          </a:xfrm>
          <a:prstGeom prst="rect">
            <a:avLst/>
          </a:prstGeom>
          <a:ln>
            <a:noFill/>
          </a:ln>
        </p:spPr>
      </p:pic>
      <p:pic>
        <p:nvPicPr>
          <p:cNvPr id="39" name="Image 38"/>
          <p:cNvPicPr/>
          <p:nvPr/>
        </p:nvPicPr>
        <p:blipFill>
          <a:blip r:embed="rId2" cstate="print"/>
          <a:stretch/>
        </p:blipFill>
        <p:spPr>
          <a:xfrm>
            <a:off x="342720" y="2728080"/>
            <a:ext cx="6171840" cy="492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7"/>
          <p:cNvPicPr/>
          <p:nvPr/>
        </p:nvPicPr>
        <p:blipFill>
          <a:blip r:embed="rId14" cstate="print"/>
          <a:stretch/>
        </p:blipFill>
        <p:spPr>
          <a:xfrm>
            <a:off x="5733720" y="29880"/>
            <a:ext cx="1078920" cy="385920"/>
          </a:xfrm>
          <a:prstGeom prst="rect">
            <a:avLst/>
          </a:prstGeom>
          <a:ln>
            <a:noFill/>
          </a:ln>
        </p:spPr>
      </p:pic>
      <p:sp>
        <p:nvSpPr>
          <p:cNvPr id="7" name="CustomShape 1"/>
          <p:cNvSpPr/>
          <p:nvPr/>
        </p:nvSpPr>
        <p:spPr>
          <a:xfrm>
            <a:off x="-99360" y="56520"/>
            <a:ext cx="6740640" cy="31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Projet MERITE (*)  -  Redonner à la technologie, aux savoir-faire techniques et à la culture industrielle la place qu’ils méritent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(*)  METTRE l’EXPERIENCE des REALITES INDUSTRIELLES et TECHNIQUES au service de l’ECOLE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CustomShape 2"/>
          <p:cNvSpPr/>
          <p:nvPr/>
        </p:nvSpPr>
        <p:spPr>
          <a:xfrm>
            <a:off x="0" y="416520"/>
            <a:ext cx="115920" cy="9144360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3"/>
          <p:cNvSpPr/>
          <p:nvPr/>
        </p:nvSpPr>
        <p:spPr>
          <a:xfrm rot="5400000">
            <a:off x="3371400" y="6679440"/>
            <a:ext cx="115920" cy="6336000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texte-titre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éditer le format du plan de texte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niveau de plan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Troisième niveau de plan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Quatrième niveau de plan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Cinquième niveau de plan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Sixième niveau de plan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1412640" y="479160"/>
            <a:ext cx="4031640" cy="364320"/>
          </a:xfrm>
          <a:prstGeom prst="rect">
            <a:avLst/>
          </a:prstGeom>
          <a:solidFill>
            <a:srgbClr val="CCCC00"/>
          </a:solidFill>
          <a:ln w="324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Analyses et Mesures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88640" y="9531360"/>
            <a:ext cx="4811400" cy="242280"/>
          </a:xfrm>
          <a:prstGeom prst="rect">
            <a:avLst/>
          </a:prstGeom>
          <a:noFill/>
          <a:ln w="324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Contact : </a:t>
            </a:r>
            <a:r>
              <a:rPr lang="fr-FR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pascal.leroux@univ-lemans.fr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301320" y="2520000"/>
            <a:ext cx="1642320" cy="699120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MOTS-CLES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Acoustique, Lutherie sauvage, Fréquence, Géométrie, </a:t>
            </a:r>
            <a:r>
              <a:rPr lang="fr-FR" sz="10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Mesures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511960" y="9610560"/>
            <a:ext cx="1331280" cy="1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7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Conférence MERITE  - Avril 2017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5"/>
          <p:cNvSpPr/>
          <p:nvPr/>
        </p:nvSpPr>
        <p:spPr>
          <a:xfrm>
            <a:off x="5643720" y="595440"/>
            <a:ext cx="1071000" cy="242280"/>
          </a:xfrm>
          <a:prstGeom prst="rect">
            <a:avLst/>
          </a:prstGeom>
          <a:noFill/>
          <a:ln w="3240" cap="rnd">
            <a:solidFill>
              <a:schemeClr val="tx1"/>
            </a:solidFill>
            <a:custDash>
              <a:ds d="4200000" sp="1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Cycle</a:t>
            </a:r>
            <a:r>
              <a:rPr lang="fr-FR" sz="1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3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6"/>
          <p:cNvSpPr/>
          <p:nvPr/>
        </p:nvSpPr>
        <p:spPr>
          <a:xfrm>
            <a:off x="4725144" y="6537176"/>
            <a:ext cx="2132496" cy="1981864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MATERIEL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7"/>
          <p:cNvSpPr/>
          <p:nvPr/>
        </p:nvSpPr>
        <p:spPr>
          <a:xfrm>
            <a:off x="4725144" y="2144688"/>
            <a:ext cx="1999440" cy="4320480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LIEN AVEC LES PROGRAMMES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Domaines du socle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Systèmes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naturels et systèmes techniques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Méthodes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et outils pour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apprendre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Langages : langage scientifique et mathématique</a:t>
            </a:r>
          </a:p>
          <a:p>
            <a:pPr marL="216000" indent="-215640" algn="just">
              <a:lnSpc>
                <a:spcPct val="100000"/>
              </a:lnSpc>
              <a:buSzPct val="100000"/>
              <a:buFont typeface="Arial" pitchFamily="34" charset="0"/>
              <a:buChar char="•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itchFamily="34" charset="0"/>
              </a:rPr>
              <a:t>Les représentations du monde et l’activité humaine </a:t>
            </a:r>
          </a:p>
          <a:p>
            <a:pPr algn="just">
              <a:lnSpc>
                <a:spcPct val="100000"/>
              </a:lnSpc>
            </a:pPr>
            <a:r>
              <a:rPr lang="fr-FR" sz="900" b="1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Compétences </a:t>
            </a:r>
            <a:r>
              <a:rPr lang="fr-FR" sz="9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travaillées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Pratiquer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des démarches scientifiques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Réalisation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d’un instrument à corde à l’aide d’objet du quotidien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Écoute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et caractérisation d’un son à l’appréciation puis scientifique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S’approprier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des outils et des méthodes : Mesure en ligne, traces...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Connaissances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Fabrication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d’un objet technique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Effet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 la tension sur un son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Effet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 la géométrie de l’instrument sur un son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Relation entre fréquence et hauteur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Utilisation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d’un outil de mesure pour accorder deux notes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Notion d’intervalle – son et mesure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8"/>
          <p:cNvSpPr/>
          <p:nvPr/>
        </p:nvSpPr>
        <p:spPr>
          <a:xfrm>
            <a:off x="214200" y="3312000"/>
            <a:ext cx="1840680" cy="3513208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DEMARCHE D’INVESTIGATION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1" i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Un projet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Les élèves sont amenés à utiliser les outils présents dans la mallette pour construire un instrument à vent et un instrument à corde, pour lesquels ils pourront changer de type d’excitation.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Un deuxième instrument à corde plus complexe sera fourni à l’enseignant pour de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meilleures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démonstrations. 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1" i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Une entrée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Pour chaque instrument, les élèves vont passer d’une observation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globale et sensorielle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(hauteur de la note, sa durée, etc.) à l’appréhension des paramètres  influant.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Par exemple, le fait de diminuer la longueur d’une corde pour une tension égale permettra d’obtenir une note plus aiguë qui pourra être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mesurée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à l’aide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d‘un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logiciel incorporé dans la mallette.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CustomShape 9"/>
          <p:cNvSpPr/>
          <p:nvPr/>
        </p:nvSpPr>
        <p:spPr>
          <a:xfrm>
            <a:off x="2108520" y="6768000"/>
            <a:ext cx="2571120" cy="1751040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APPRENTISSAGES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Relation entre la géométrie et la hauteur de la note produite sur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divers instruments,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comparer/mesurer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IDEES FORTES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- Nourrir et faire croître l’intérêt pour les Sciences et la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Technologie.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- Établir des liens entre technologie, physique, biologie et arts sonores.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- Solliciter le langage oral, écrit ; le langage en situation, le langage d’évocation ; celui des sciences ou de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l’imaginaire.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10"/>
          <p:cNvSpPr/>
          <p:nvPr/>
        </p:nvSpPr>
        <p:spPr>
          <a:xfrm>
            <a:off x="2100600" y="8568000"/>
            <a:ext cx="4595040" cy="790200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PERSPECTIVES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Tests des configurations en 2017/18 à 5/6 classes d’enseignants formés en 2016/17.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Extension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possible vers d’autres cycles en utilisant la même mallette mais en dosant le niveau scientifique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fr-FR" sz="9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Finalisation de l’interface de mesure en ligne.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Picture 16"/>
          <p:cNvPicPr/>
          <p:nvPr/>
        </p:nvPicPr>
        <p:blipFill>
          <a:blip r:embed="rId2" cstate="print"/>
          <a:stretch/>
        </p:blipFill>
        <p:spPr>
          <a:xfrm>
            <a:off x="219960" y="330840"/>
            <a:ext cx="1151640" cy="278640"/>
          </a:xfrm>
          <a:prstGeom prst="rect">
            <a:avLst/>
          </a:prstGeom>
          <a:ln w="9360">
            <a:noFill/>
          </a:ln>
        </p:spPr>
      </p:pic>
      <p:pic>
        <p:nvPicPr>
          <p:cNvPr id="52" name="Picture 5"/>
          <p:cNvPicPr/>
          <p:nvPr/>
        </p:nvPicPr>
        <p:blipFill>
          <a:blip r:embed="rId3" cstate="print"/>
          <a:stretch/>
        </p:blipFill>
        <p:spPr>
          <a:xfrm>
            <a:off x="384840" y="602640"/>
            <a:ext cx="814680" cy="440640"/>
          </a:xfrm>
          <a:prstGeom prst="rect">
            <a:avLst/>
          </a:prstGeom>
          <a:ln w="9360">
            <a:noFill/>
          </a:ln>
        </p:spPr>
      </p:pic>
      <p:sp>
        <p:nvSpPr>
          <p:cNvPr id="53" name="CustomShape 12"/>
          <p:cNvSpPr/>
          <p:nvPr/>
        </p:nvSpPr>
        <p:spPr>
          <a:xfrm>
            <a:off x="2413800" y="1333800"/>
            <a:ext cx="2018520" cy="592200"/>
          </a:xfrm>
          <a:prstGeom prst="rect">
            <a:avLst/>
          </a:prstGeom>
          <a:noFill/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100" b="1" strike="noStrike" spc="-1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CO-CONSTRUCTION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100" b="1" strike="noStrike" spc="-1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 LA RESSOURCE PEDAGOGIQUE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13"/>
          <p:cNvSpPr/>
          <p:nvPr/>
        </p:nvSpPr>
        <p:spPr>
          <a:xfrm>
            <a:off x="405360" y="1071360"/>
            <a:ext cx="2428200" cy="516600"/>
          </a:xfrm>
          <a:prstGeom prst="rect">
            <a:avLst/>
          </a:prstGeom>
          <a:gradFill>
            <a:gsLst>
              <a:gs pos="0">
                <a:srgbClr val="C3AEFF"/>
              </a:gs>
              <a:gs pos="50000">
                <a:srgbClr val="D9CDFF"/>
              </a:gs>
              <a:gs pos="100000">
                <a:srgbClr val="ECE6FF"/>
              </a:gs>
            </a:gsLst>
            <a:lin ang="0"/>
          </a:gradFill>
          <a:ln w="3240">
            <a:solidFill>
              <a:srgbClr val="99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Scientifiques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François Gautier, Pascal Leroux Professeurs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des Universités ENSIM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14"/>
          <p:cNvSpPr/>
          <p:nvPr/>
        </p:nvSpPr>
        <p:spPr>
          <a:xfrm>
            <a:off x="368640" y="1684800"/>
            <a:ext cx="2500920" cy="790200"/>
          </a:xfrm>
          <a:prstGeom prst="rect">
            <a:avLst/>
          </a:prstGeom>
          <a:gradFill>
            <a:gsLst>
              <a:gs pos="0">
                <a:srgbClr val="F2F28C"/>
              </a:gs>
              <a:gs pos="50000">
                <a:srgbClr val="F5F5BA"/>
              </a:gs>
              <a:gs pos="100000">
                <a:srgbClr val="F9F9DD"/>
              </a:gs>
            </a:gsLst>
            <a:lin ang="0"/>
          </a:gradFill>
          <a:ln w="3240">
            <a:solidFill>
              <a:srgbClr val="CCCC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Référents pédagogiques 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Marc Tavera, conseiller pédagogique départemental 72, sciences et technologie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Christel Baurens, Christian Terraës, 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conseillers pédagogiques 72, éducation musicale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15"/>
          <p:cNvSpPr/>
          <p:nvPr/>
        </p:nvSpPr>
        <p:spPr>
          <a:xfrm>
            <a:off x="4068000" y="1071360"/>
            <a:ext cx="2428200" cy="516600"/>
          </a:xfrm>
          <a:prstGeom prst="rect">
            <a:avLst/>
          </a:prstGeom>
          <a:gradFill>
            <a:gsLst>
              <a:gs pos="0">
                <a:srgbClr val="C3AEFF"/>
              </a:gs>
              <a:gs pos="50000">
                <a:srgbClr val="D9CDFF"/>
              </a:gs>
              <a:gs pos="100000">
                <a:srgbClr val="ECE6FF"/>
              </a:gs>
            </a:gsLst>
            <a:lin ang="0"/>
          </a:gradFill>
          <a:ln w="3240">
            <a:solidFill>
              <a:srgbClr val="9966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Enseignants et établissements scolaires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Christophe Oustalet CM1-CM2, école Chaufour Notre Dame (Sarthe)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16"/>
          <p:cNvSpPr/>
          <p:nvPr/>
        </p:nvSpPr>
        <p:spPr>
          <a:xfrm>
            <a:off x="4155840" y="1684800"/>
            <a:ext cx="2252520" cy="379440"/>
          </a:xfrm>
          <a:prstGeom prst="rect">
            <a:avLst/>
          </a:prstGeom>
          <a:gradFill>
            <a:gsLst>
              <a:gs pos="0">
                <a:srgbClr val="F2F28C"/>
              </a:gs>
              <a:gs pos="50000">
                <a:srgbClr val="F5F5BA"/>
              </a:gs>
              <a:gs pos="100000">
                <a:srgbClr val="F9F9DD"/>
              </a:gs>
            </a:gsLst>
            <a:lin ang="13500000"/>
          </a:gradFill>
          <a:ln w="3240">
            <a:solidFill>
              <a:srgbClr val="CCCC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Référents académie de Nantes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9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Franck Rennesson, IEN 72, sciences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17"/>
          <p:cNvSpPr/>
          <p:nvPr/>
        </p:nvSpPr>
        <p:spPr>
          <a:xfrm>
            <a:off x="558360" y="1536120"/>
            <a:ext cx="39960" cy="323280"/>
          </a:xfrm>
          <a:custGeom>
            <a:avLst/>
            <a:gdLst/>
            <a:ahLst/>
            <a:cxnLst/>
            <a:rect l="l" t="t" r="r" b="b"/>
            <a:pathLst>
              <a:path w="48769" h="277977">
                <a:moveTo>
                  <a:pt x="19508" y="0"/>
                </a:moveTo>
                <a:cubicBezTo>
                  <a:pt x="9754" y="53645"/>
                  <a:pt x="0" y="107290"/>
                  <a:pt x="4877" y="153619"/>
                </a:cubicBezTo>
                <a:cubicBezTo>
                  <a:pt x="9754" y="199948"/>
                  <a:pt x="29261" y="238962"/>
                  <a:pt x="48769" y="277977"/>
                </a:cubicBezTo>
              </a:path>
            </a:pathLst>
          </a:custGeom>
          <a:noFill/>
          <a:ln w="57240">
            <a:solidFill>
              <a:schemeClr val="bg1">
                <a:lumMod val="65000"/>
              </a:schemeClr>
            </a:solidFill>
            <a:round/>
            <a:headEnd type="stealth" w="sm" len="sm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18"/>
          <p:cNvSpPr/>
          <p:nvPr/>
        </p:nvSpPr>
        <p:spPr>
          <a:xfrm flipH="1">
            <a:off x="6255000" y="1535040"/>
            <a:ext cx="39960" cy="323280"/>
          </a:xfrm>
          <a:custGeom>
            <a:avLst/>
            <a:gdLst/>
            <a:ahLst/>
            <a:cxnLst/>
            <a:rect l="l" t="t" r="r" b="b"/>
            <a:pathLst>
              <a:path w="48769" h="277977">
                <a:moveTo>
                  <a:pt x="19508" y="0"/>
                </a:moveTo>
                <a:cubicBezTo>
                  <a:pt x="9754" y="53645"/>
                  <a:pt x="0" y="107290"/>
                  <a:pt x="4877" y="153619"/>
                </a:cubicBezTo>
                <a:cubicBezTo>
                  <a:pt x="9754" y="199948"/>
                  <a:pt x="29261" y="238962"/>
                  <a:pt x="48769" y="277977"/>
                </a:cubicBezTo>
              </a:path>
            </a:pathLst>
          </a:custGeom>
          <a:noFill/>
          <a:ln w="57240">
            <a:solidFill>
              <a:schemeClr val="bg1">
                <a:lumMod val="65000"/>
              </a:schemeClr>
            </a:solidFill>
            <a:round/>
            <a:headEnd type="stealth" w="sm" len="sm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CustomShape 19"/>
          <p:cNvSpPr/>
          <p:nvPr/>
        </p:nvSpPr>
        <p:spPr>
          <a:xfrm rot="16440000">
            <a:off x="3329280" y="1392120"/>
            <a:ext cx="180000" cy="1439280"/>
          </a:xfrm>
          <a:custGeom>
            <a:avLst/>
            <a:gdLst/>
            <a:ahLst/>
            <a:cxnLst/>
            <a:rect l="l" t="t" r="r" b="b"/>
            <a:pathLst>
              <a:path w="48769" h="277977">
                <a:moveTo>
                  <a:pt x="19508" y="0"/>
                </a:moveTo>
                <a:cubicBezTo>
                  <a:pt x="9754" y="53645"/>
                  <a:pt x="0" y="107290"/>
                  <a:pt x="4877" y="153619"/>
                </a:cubicBezTo>
                <a:cubicBezTo>
                  <a:pt x="9754" y="199948"/>
                  <a:pt x="29261" y="238962"/>
                  <a:pt x="48769" y="277977"/>
                </a:cubicBezTo>
              </a:path>
            </a:pathLst>
          </a:custGeom>
          <a:noFill/>
          <a:ln w="57240">
            <a:solidFill>
              <a:schemeClr val="bg1">
                <a:lumMod val="65000"/>
              </a:schemeClr>
            </a:solidFill>
            <a:round/>
            <a:headEnd type="stealth" w="sm" len="sm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CustomShape 20"/>
          <p:cNvSpPr/>
          <p:nvPr/>
        </p:nvSpPr>
        <p:spPr>
          <a:xfrm>
            <a:off x="2099520" y="2520000"/>
            <a:ext cx="2559600" cy="4200840"/>
          </a:xfrm>
          <a:prstGeom prst="rect">
            <a:avLst/>
          </a:prstGeom>
          <a:noFill/>
          <a:ln w="3240" cap="rnd">
            <a:solidFill>
              <a:schemeClr val="tx1"/>
            </a:solidFill>
            <a:prstDash val="solid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SCENARIO CONCEPTUEL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1"/>
          <p:cNvSpPr/>
          <p:nvPr/>
        </p:nvSpPr>
        <p:spPr>
          <a:xfrm>
            <a:off x="2131994" y="3476485"/>
            <a:ext cx="2476800" cy="15876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9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</a:t>
            </a:r>
            <a:r>
              <a:rPr lang="fr-FR" sz="900" b="1" strike="noStrike" spc="-1" baseline="3000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ère</a:t>
            </a:r>
            <a:r>
              <a:rPr lang="fr-FR" sz="9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fr-FR" sz="9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séquence</a:t>
            </a:r>
            <a:r>
              <a:rPr lang="fr-FR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: 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Cordes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0 : Présentation du projet et des objectifs.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1 :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Construction de l’instrument, influence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 la tension, intervalle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2 : Accordage des cordes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3 : Mesure, notion de hauteur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4 : 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Démonstration de l’influence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 la longueur, 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intervalle, analogie avec la colonne d’air vibrante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5 : Influence du corps sonore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6 : Changement d’excitation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CustomShape 22"/>
          <p:cNvSpPr/>
          <p:nvPr/>
        </p:nvSpPr>
        <p:spPr>
          <a:xfrm>
            <a:off x="2128034" y="5348125"/>
            <a:ext cx="2484360" cy="135349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9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r>
            <a:r>
              <a:rPr lang="fr-FR" sz="900" b="1" strike="noStrike" spc="-1" baseline="3000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ème</a:t>
            </a:r>
            <a:r>
              <a:rPr lang="fr-FR" sz="9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fr-FR" sz="9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séquence</a:t>
            </a:r>
            <a:r>
              <a:rPr lang="fr-FR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: </a:t>
            </a: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Vents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1 :  Longueur de colonne d’air vibrante, analogie longueur de corde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2 : Flûte bitube, notion d’intervalle et d’accord 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3 : Changement d’excitation Effet valve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9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Séance 4 : Utilisation de la bouche comme caisse de résonance, notion de timbre, analogie avec la voix (biologie</a:t>
            </a: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</a:t>
            </a:r>
            <a:endParaRPr lang="fr-F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23"/>
          <p:cNvSpPr/>
          <p:nvPr/>
        </p:nvSpPr>
        <p:spPr>
          <a:xfrm rot="114000">
            <a:off x="3359954" y="5097205"/>
            <a:ext cx="14400" cy="178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5" name="Image 64"/>
          <p:cNvPicPr/>
          <p:nvPr/>
        </p:nvPicPr>
        <p:blipFill>
          <a:blip r:embed="rId4" cstate="print"/>
          <a:stretch/>
        </p:blipFill>
        <p:spPr>
          <a:xfrm>
            <a:off x="5229200" y="6753200"/>
            <a:ext cx="1117998" cy="1719400"/>
          </a:xfrm>
          <a:prstGeom prst="rect">
            <a:avLst/>
          </a:prstGeom>
          <a:ln>
            <a:noFill/>
          </a:ln>
        </p:spPr>
      </p:pic>
      <p:sp>
        <p:nvSpPr>
          <p:cNvPr id="28" name="CustomShape 21"/>
          <p:cNvSpPr/>
          <p:nvPr/>
        </p:nvSpPr>
        <p:spPr>
          <a:xfrm>
            <a:off x="2132856" y="2864768"/>
            <a:ext cx="2476800" cy="50405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fr-FR" sz="9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itchFamily="34" charset="0"/>
              </a:rPr>
              <a:t>Deux séquences dont l’ordre importe peu pour apprécier et observer deux caractéristiques mesurables du son.</a:t>
            </a:r>
            <a:endParaRPr lang="fr-FR" sz="9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640" y="6897216"/>
            <a:ext cx="1883438" cy="240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1082</TotalTime>
  <Words>365</Words>
  <Application>Microsoft Office PowerPoint</Application>
  <PresentationFormat>Format A4 (210 x 297 mm)</PresentationFormat>
  <Paragraphs>106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Diapositive 1</vt:lpstr>
    </vt:vector>
  </TitlesOfParts>
  <Company>Ecole des Mines de Nantes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Carl Rauch</dc:creator>
  <cp:lastModifiedBy>pleroux</cp:lastModifiedBy>
  <cp:revision>72</cp:revision>
  <dcterms:created xsi:type="dcterms:W3CDTF">2016-05-26T09:33:57Z</dcterms:created>
  <dcterms:modified xsi:type="dcterms:W3CDTF">2017-04-21T09:36:19Z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Ecole des Mines de Nantes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Format A4 (210 x 297 mm)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</vt:i4>
  </property>
</Properties>
</file>